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05" r:id="rId34"/>
    <p:sldId id="293" r:id="rId35"/>
    <p:sldId id="294" r:id="rId36"/>
    <p:sldId id="295" r:id="rId37"/>
    <p:sldId id="296" r:id="rId38"/>
    <p:sldId id="301" r:id="rId39"/>
    <p:sldId id="303" r:id="rId40"/>
    <p:sldId id="297" r:id="rId41"/>
    <p:sldId id="298" r:id="rId42"/>
    <p:sldId id="299" r:id="rId43"/>
    <p:sldId id="300" r:id="rId44"/>
    <p:sldId id="306" r:id="rId45"/>
    <p:sldId id="307" r:id="rId46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5E5E1A-1B7B-454E-81DB-77BF6F5F9E21}" v="2606" dt="2022-07-04T11:17:10.480"/>
    <p1510:client id="{2A1422B7-41A8-4FDC-AE6B-1C1E84246D91}" v="39" dt="2022-07-04T23:30:34.710"/>
    <p1510:client id="{3BE8750F-DA31-4302-95AF-DF4681DE1A07}" v="91" dt="2022-07-04T20:46:55.691"/>
    <p1510:client id="{49F59DED-0C5B-49B1-9B1F-29D32F429504}" v="1" dt="2022-07-04T22:23:49.166"/>
    <p1510:client id="{9FF5A09D-B960-42D7-9010-342C94C642CD}" v="37" dt="2022-07-04T19:37:01.888"/>
    <p1510:client id="{A36D0AEA-A141-4647-BE88-1647A870D286}" v="15" dt="2022-07-04T22:08:15.106"/>
    <p1510:client id="{C13433A7-8E6B-477A-AB69-975CE5A9F491}" v="309" dt="2022-07-04T19:14:59.462"/>
    <p1510:client id="{E4B7FB60-39D8-4312-8E8D-D6B3BFCD84F7}" v="47" dt="2022-07-04T19:47:17.834"/>
    <p1510:client id="{EB83F525-C6F2-46F3-B636-D2D695E77138}" v="777" dt="2022-07-04T17:40:08.296"/>
    <p1510:client id="{FFF809D6-D311-480A-82D0-CEEF14BA2E3D}" v="566" dt="2022-07-04T23:31:02.3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04823AB-FEB7-48E1-ABEE-B98B92734D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E987408-5520-4EA8-93AF-A614B781FD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FBFDBA-691F-4070-924B-F4DBC8800E61}" type="datetimeFigureOut">
              <a:rPr lang="es-ES" smtClean="0"/>
              <a:t>04/07/2022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020807-E2E4-46DE-ADEE-D33A2F688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C27FC8-7D62-48AB-83B7-37A4EA32F1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C634F-514B-43F3-A5CC-C4B41F7E818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60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1D432-1264-44BA-B289-27D38AABD061}" type="datetimeFigureOut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los estilos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A3674-E570-45D9-8ABA-BF089982F55A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820755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DA3674-E570-45D9-8ABA-BF089982F55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419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BDCFD6-8FD9-42EB-8F0A-EA27F735563E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D7ED0C-E519-4542-8DC0-7ECC2D6368E9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D0F20A-C57D-4556-BCBD-00BA404000C5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E67DE8C-FDEC-4882-930D-5A57CF3EF0C6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Cuadro de texto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“</a:t>
            </a:r>
          </a:p>
        </p:txBody>
      </p:sp>
      <p:sp>
        <p:nvSpPr>
          <p:cNvPr id="15" name="Cuadro de texto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52DD33-1A53-48B4-A0A3-08386E59CCDD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1382E-B0AA-4018-B45F-28F6378D77B9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9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0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texto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1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cxnSp>
        <p:nvCxnSpPr>
          <p:cNvPr id="19" name="Conector recto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F7CA70-C487-4082-9723-C1FAC15DE3EC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929BF1-5719-4F4B-8D63-8CB7516460C0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5F5CC9-C900-4D66-831C-C3438F12D9B8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258364-3C6C-40F1-BAAC-9E71A843EBEF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F10E74-237F-4F66-8C04-69452528A813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4746EF-6FA6-47AC-80D8-6C49E6F43ACC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3ECC69-8B1E-4DD3-B15E-9D6753A59BAE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A593525-BDFB-4293-A81D-3898574E8436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84C5B1-6D71-4FB7-A083-972CD8B977DB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BD20F1-F221-4153-BBB4-ABDD7D1EF47C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37E8DC-5622-4AA5-A0B0-7C92279D509A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Elips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á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C45FF436-E596-4097-853A-E8FAC760AAD5}" type="datetime1">
              <a:rPr lang="es-ES" noProof="0" smtClean="0"/>
              <a:t>04/07/2022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s-ES" sz="4000" err="1">
                <a:ea typeface="+mj-lt"/>
                <a:cs typeface="+mj-lt"/>
              </a:rPr>
              <a:t>Estimation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of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obesity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levels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based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on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eating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habits</a:t>
            </a:r>
            <a:r>
              <a:rPr lang="es-ES" sz="4000">
                <a:ea typeface="+mj-lt"/>
                <a:cs typeface="+mj-lt"/>
              </a:rPr>
              <a:t> and </a:t>
            </a:r>
            <a:r>
              <a:rPr lang="es-ES" sz="4000" err="1">
                <a:ea typeface="+mj-lt"/>
                <a:cs typeface="+mj-lt"/>
              </a:rPr>
              <a:t>physical</a:t>
            </a:r>
            <a:r>
              <a:rPr lang="es-ES" sz="4000">
                <a:ea typeface="+mj-lt"/>
                <a:cs typeface="+mj-lt"/>
              </a:rPr>
              <a:t> </a:t>
            </a:r>
            <a:r>
              <a:rPr lang="es-ES" sz="4000" err="1">
                <a:ea typeface="+mj-lt"/>
                <a:cs typeface="+mj-lt"/>
              </a:rPr>
              <a:t>condition</a:t>
            </a:r>
            <a:endParaRPr lang="en-US" sz="4000" err="1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92500" lnSpcReduction="20000"/>
          </a:bodyPr>
          <a:lstStyle/>
          <a:p>
            <a:r>
              <a:rPr lang="es-ES" err="1"/>
              <a:t>CAbrera</a:t>
            </a:r>
            <a:r>
              <a:rPr lang="es-ES"/>
              <a:t> DIAZ, DANIEL</a:t>
            </a:r>
            <a:br>
              <a:rPr lang="es-ES"/>
            </a:br>
            <a:r>
              <a:rPr lang="es-ES"/>
              <a:t>HUAMAN CURO, EDWIN</a:t>
            </a:r>
            <a:br>
              <a:rPr lang="es-ES"/>
            </a:br>
            <a:r>
              <a:rPr lang="es-ES"/>
              <a:t>REBAZA VALDIVIA, CARLOS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73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Descripción del Conjunto de </a:t>
            </a:r>
            <a:r>
              <a:rPr lang="en-US" sz="2400" err="1"/>
              <a:t>Datos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Caracteristica</a:t>
            </a:r>
            <a:r>
              <a:rPr lang="en-US"/>
              <a:t> </a:t>
            </a:r>
            <a:r>
              <a:rPr lang="en-US" err="1"/>
              <a:t>Objetivo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04CC5A-D2A6-7082-1395-D178A8EF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851697"/>
              </p:ext>
            </p:extLst>
          </p:nvPr>
        </p:nvGraphicFramePr>
        <p:xfrm>
          <a:off x="1166437" y="1868577"/>
          <a:ext cx="9588729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243">
                  <a:extLst>
                    <a:ext uri="{9D8B030D-6E8A-4147-A177-3AD203B41FA5}">
                      <a16:colId xmlns:a16="http://schemas.microsoft.com/office/drawing/2014/main" val="350716717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4036411703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15315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9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NObeyesdad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Nivel de </a:t>
                      </a:r>
                      <a:r>
                        <a:rPr lang="en-US" err="1"/>
                        <a:t>obesidad</a:t>
                      </a:r>
                      <a:r>
                        <a:rPr lang="en-US"/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Insufficient Weight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Normal Weight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Overweight Level I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Overweight Level II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Obesity Type I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Obesity Type II 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Obesity Type III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15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35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Numero</a:t>
            </a:r>
            <a:r>
              <a:rPr lang="en-US" sz="2400"/>
              <a:t> de </a:t>
            </a:r>
            <a:r>
              <a:rPr lang="en-US" sz="2400" err="1"/>
              <a:t>Muestras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Se </a:t>
            </a:r>
            <a:r>
              <a:rPr lang="en-US" err="1"/>
              <a:t>generó</a:t>
            </a:r>
            <a:r>
              <a:rPr lang="en-US"/>
              <a:t> </a:t>
            </a:r>
            <a:r>
              <a:rPr lang="en-US" err="1"/>
              <a:t>nueva</a:t>
            </a:r>
            <a:r>
              <a:rPr lang="en-US"/>
              <a:t> data </a:t>
            </a:r>
            <a:r>
              <a:rPr lang="en-US" err="1"/>
              <a:t>sintética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Se </a:t>
            </a:r>
            <a:r>
              <a:rPr lang="en-US" err="1"/>
              <a:t>separó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sintéticos</a:t>
            </a:r>
            <a:r>
              <a:rPr lang="en-US"/>
              <a:t> y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reales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Se </a:t>
            </a:r>
            <a:r>
              <a:rPr lang="en-US" err="1"/>
              <a:t>utiliza</a:t>
            </a:r>
            <a:r>
              <a:rPr lang="en-US"/>
              <a:t> la </a:t>
            </a:r>
            <a:r>
              <a:rPr lang="en-US" err="1"/>
              <a:t>proporción</a:t>
            </a:r>
            <a:r>
              <a:rPr lang="en-US"/>
              <a:t> 80%-20% para data de </a:t>
            </a:r>
            <a:r>
              <a:rPr lang="en-US" err="1"/>
              <a:t>prueba</a:t>
            </a:r>
            <a:r>
              <a:rPr lang="en-US"/>
              <a:t> y de test </a:t>
            </a:r>
            <a:r>
              <a:rPr lang="en-US" err="1"/>
              <a:t>respectivamente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Se </a:t>
            </a:r>
            <a:r>
              <a:rPr lang="en-US" err="1"/>
              <a:t>validara</a:t>
            </a:r>
            <a:r>
              <a:rPr lang="en-US"/>
              <a:t> con data real de la </a:t>
            </a:r>
            <a:r>
              <a:rPr lang="en-US" err="1"/>
              <a:t>encuesta</a:t>
            </a:r>
            <a:r>
              <a:rPr lang="en-US"/>
              <a:t>.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97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Estadistica</a:t>
            </a:r>
            <a:r>
              <a:rPr lang="en-US" sz="2400"/>
              <a:t> y </a:t>
            </a:r>
            <a:r>
              <a:rPr lang="en-US" sz="2400" err="1"/>
              <a:t>visualizacion</a:t>
            </a:r>
            <a:r>
              <a:rPr lang="en-US" sz="2400"/>
              <a:t> de </a:t>
            </a:r>
            <a:r>
              <a:rPr lang="en-US" sz="2400" err="1"/>
              <a:t>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A05CE3-E1E4-2FAD-ECC3-ACEC2B89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1286288"/>
            <a:ext cx="5490241" cy="445191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4D9669-588B-C5C8-F92D-D5348153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50" y="1288737"/>
            <a:ext cx="5362174" cy="444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Estadistica</a:t>
            </a:r>
            <a:r>
              <a:rPr lang="en-US" sz="2400"/>
              <a:t> y </a:t>
            </a:r>
            <a:r>
              <a:rPr lang="en-US" sz="2400" err="1"/>
              <a:t>visualizacion</a:t>
            </a:r>
            <a:r>
              <a:rPr lang="en-US" sz="2400"/>
              <a:t> de </a:t>
            </a:r>
            <a:r>
              <a:rPr lang="en-US" sz="2400" err="1"/>
              <a:t>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751614D-7376-D40B-6E99-624713887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9" y="1290976"/>
            <a:ext cx="5496644" cy="445534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C829B9-AF55-A0EA-27B2-6C8152FF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854" y="1289850"/>
            <a:ext cx="5733569" cy="444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6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Estadística y </a:t>
            </a:r>
            <a:r>
              <a:rPr lang="en-US" sz="2400" err="1"/>
              <a:t>visualización</a:t>
            </a:r>
            <a:r>
              <a:rPr lang="en-US" sz="2400"/>
              <a:t> de </a:t>
            </a:r>
            <a:r>
              <a:rPr lang="en-US" sz="2400" err="1"/>
              <a:t>Datos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D811065-6DC5-6521-DD46-968A21D8B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52" y="1979682"/>
            <a:ext cx="7712208" cy="29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72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Datos</a:t>
            </a:r>
            <a:r>
              <a:rPr lang="en-US"/>
              <a:t> de </a:t>
            </a:r>
            <a:r>
              <a:rPr lang="en-US" err="1"/>
              <a:t>encuesta</a:t>
            </a:r>
            <a:r>
              <a:rPr lang="en-US"/>
              <a:t>: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7649AD9-AFB1-5BE3-1B8F-F485818C9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73" y="2888208"/>
            <a:ext cx="8122022" cy="32395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Estadística</a:t>
            </a:r>
            <a:r>
              <a:rPr lang="en-US" sz="2400"/>
              <a:t> y visualización de </a:t>
            </a:r>
            <a:r>
              <a:rPr lang="en-US" sz="2400" err="1"/>
              <a:t>Datos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24491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Sinteticos</a:t>
            </a:r>
            <a:r>
              <a:rPr lang="en-US"/>
              <a:t>: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Estadística</a:t>
            </a:r>
            <a:r>
              <a:rPr lang="en-US" sz="2400"/>
              <a:t> y visualización de </a:t>
            </a:r>
            <a:r>
              <a:rPr lang="en-US" sz="2400" err="1"/>
              <a:t>Datos</a:t>
            </a:r>
            <a:endParaRPr lang="en-US" sz="24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0B9518A-A10D-601E-E62F-1AC869598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7" y="1925865"/>
            <a:ext cx="6156191" cy="41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3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r>
              <a:rPr lang="en-US"/>
              <a:t>SMOTE (</a:t>
            </a:r>
            <a:r>
              <a:rPr lang="en-US">
                <a:ea typeface="+mj-lt"/>
                <a:cs typeface="+mj-lt"/>
              </a:rPr>
              <a:t>Synthetic Minority Over-sampling Technique</a:t>
            </a:r>
            <a:r>
              <a:rPr lang="en-US"/>
              <a:t>)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K-Neighbors = XX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Clase </a:t>
            </a:r>
            <a:r>
              <a:rPr lang="en-US" err="1"/>
              <a:t>mayoritaria</a:t>
            </a:r>
            <a:r>
              <a:rPr lang="en-US"/>
              <a:t> = "Normal Weight" = 287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SMOTE </a:t>
            </a:r>
            <a:r>
              <a:rPr lang="en-US" err="1"/>
              <a:t>Balancea</a:t>
            </a:r>
            <a:r>
              <a:rPr lang="en-US"/>
              <a:t> </a:t>
            </a:r>
            <a:r>
              <a:rPr lang="en-US" err="1"/>
              <a:t>clases</a:t>
            </a:r>
          </a:p>
          <a:p>
            <a:pPr>
              <a:buClr>
                <a:srgbClr val="8AD0D6"/>
              </a:buClr>
            </a:pPr>
            <a:r>
              <a:rPr lang="en-US"/>
              <a:t>Genera </a:t>
            </a:r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continuos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Metodología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6D5EA1E-6F7E-01FF-CEE8-D5BDEA7A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38" y="2680855"/>
            <a:ext cx="2743200" cy="149629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9840C85-390D-1FCB-9C82-1E28CB073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307" y="4444975"/>
            <a:ext cx="5471032" cy="21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4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SMOTE NC (</a:t>
            </a:r>
            <a:r>
              <a:rPr lang="en-US">
                <a:ea typeface="+mj-lt"/>
                <a:cs typeface="+mj-lt"/>
              </a:rPr>
              <a:t>NUMERICAL CATEGORICAL</a:t>
            </a:r>
            <a:r>
              <a:rPr lang="en-US"/>
              <a:t>) </a:t>
            </a: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K-Neighbors = 2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Clase </a:t>
            </a:r>
            <a:r>
              <a:rPr lang="en-US" err="1"/>
              <a:t>mayoritaria</a:t>
            </a:r>
            <a:r>
              <a:rPr lang="en-US"/>
              <a:t> = "Normal Weight" = 287</a:t>
            </a:r>
          </a:p>
          <a:p>
            <a:pPr>
              <a:buClr>
                <a:srgbClr val="8AD0D6"/>
              </a:buClr>
            </a:pPr>
            <a:r>
              <a:rPr lang="en-US"/>
              <a:t>Indica las </a:t>
            </a:r>
            <a:r>
              <a:rPr lang="en-US" err="1"/>
              <a:t>Columnas</a:t>
            </a:r>
            <a:r>
              <a:rPr lang="en-US"/>
              <a:t> </a:t>
            </a:r>
            <a:r>
              <a:rPr lang="en-US" err="1"/>
              <a:t>Categoricas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Indica un </a:t>
            </a:r>
            <a:r>
              <a:rPr lang="en-US" err="1"/>
              <a:t>dict</a:t>
            </a:r>
            <a:r>
              <a:rPr lang="en-US"/>
              <a:t> con </a:t>
            </a:r>
            <a:r>
              <a:rPr lang="en-US" err="1"/>
              <a:t>cantidad</a:t>
            </a:r>
            <a:r>
              <a:rPr lang="en-US"/>
              <a:t> de </a:t>
            </a:r>
            <a:r>
              <a:rPr lang="en-US" err="1"/>
              <a:t>muestras</a:t>
            </a: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Balance </a:t>
            </a:r>
            <a:r>
              <a:rPr lang="en-US" err="1"/>
              <a:t>obedece</a:t>
            </a:r>
            <a:r>
              <a:rPr lang="en-US"/>
              <a:t> a la formula:</a:t>
            </a:r>
          </a:p>
          <a:p>
            <a:pPr lvl="1">
              <a:buClr>
                <a:srgbClr val="8AD0D6"/>
              </a:buClr>
            </a:pPr>
            <a:r>
              <a:rPr lang="en-US" sz="1200" err="1"/>
              <a:t>Cantidad</a:t>
            </a:r>
            <a:r>
              <a:rPr lang="en-US" sz="1200"/>
              <a:t> de </a:t>
            </a:r>
            <a:r>
              <a:rPr lang="en-US" sz="1200" err="1"/>
              <a:t>registros</a:t>
            </a:r>
            <a:r>
              <a:rPr lang="en-US" sz="1200"/>
              <a:t> de </a:t>
            </a:r>
            <a:r>
              <a:rPr lang="en-US" sz="1200" err="1"/>
              <a:t>encuesta</a:t>
            </a:r>
            <a:r>
              <a:rPr lang="en-US" sz="1200"/>
              <a:t> * 100 / </a:t>
            </a:r>
            <a:r>
              <a:rPr lang="en-US" sz="1200" err="1"/>
              <a:t>porcentaje</a:t>
            </a:r>
            <a:r>
              <a:rPr lang="en-US" sz="1200"/>
              <a:t> de </a:t>
            </a:r>
            <a:r>
              <a:rPr lang="en-US" sz="1200" err="1"/>
              <a:t>encuesta</a:t>
            </a:r>
            <a:r>
              <a:rPr lang="en-US" sz="1200"/>
              <a:t>/ </a:t>
            </a:r>
            <a:r>
              <a:rPr lang="en-US" sz="1200" err="1"/>
              <a:t>nro</a:t>
            </a:r>
            <a:r>
              <a:rPr lang="en-US" sz="1200"/>
              <a:t> </a:t>
            </a:r>
            <a:r>
              <a:rPr lang="en-US" sz="1200" err="1"/>
              <a:t>clases</a:t>
            </a:r>
            <a:endParaRPr lang="en-US" sz="1200"/>
          </a:p>
          <a:p>
            <a:pPr lvl="1">
              <a:buClr>
                <a:srgbClr val="8AD0D6"/>
              </a:buClr>
            </a:pPr>
            <a:r>
              <a:rPr lang="en-US" sz="1200"/>
              <a:t>498 * 100/20/7 = 355</a:t>
            </a:r>
          </a:p>
          <a:p>
            <a:pPr>
              <a:buClr>
                <a:srgbClr val="8AD0D6"/>
              </a:buClr>
            </a:pPr>
            <a:endParaRPr lang="en-US" sz="1400"/>
          </a:p>
          <a:p>
            <a:pPr>
              <a:buClr>
                <a:srgbClr val="8AD0D6"/>
              </a:buClr>
            </a:pPr>
            <a:r>
              <a:rPr lang="en-US" sz="1400"/>
              <a:t>Normal Weight </a:t>
            </a:r>
            <a:r>
              <a:rPr lang="en-US" sz="1400" err="1"/>
              <a:t>distribucion</a:t>
            </a:r>
            <a:r>
              <a:rPr lang="en-US" sz="1400"/>
              <a:t> </a:t>
            </a:r>
            <a:r>
              <a:rPr lang="en-US" sz="1400" err="1"/>
              <a:t>en</a:t>
            </a:r>
            <a:r>
              <a:rPr lang="en-US" sz="1400"/>
              <a:t> NC = 355 – 287 = 68</a:t>
            </a:r>
          </a:p>
          <a:p>
            <a:pPr>
              <a:buClr>
                <a:srgbClr val="8AD0D6"/>
              </a:buClr>
            </a:pPr>
            <a:r>
              <a:rPr lang="en-US" sz="1400"/>
              <a:t>Total nuevo Dataset = 355 * 7 = 2485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1047912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Metodología </a:t>
            </a:r>
            <a:r>
              <a:rPr lang="en-US" sz="2400" err="1"/>
              <a:t>Datos</a:t>
            </a:r>
            <a:r>
              <a:rPr lang="en-US" sz="2400"/>
              <a:t> </a:t>
            </a:r>
            <a:r>
              <a:rPr lang="en-US" sz="2400" err="1"/>
              <a:t>Generados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8C0C037-A23C-0386-1B42-53A477926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2" y="1289236"/>
            <a:ext cx="5394191" cy="44460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6D0A5D-3AE2-48CD-9A2D-CB2BDDB1C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013" y="1288537"/>
            <a:ext cx="5394191" cy="444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89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2E5E-499F-3EAA-2038-FF5624E6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Introducción</a:t>
            </a:r>
            <a:r>
              <a:rPr lang="en-US"/>
              <a:t> – La </a:t>
            </a:r>
            <a:r>
              <a:rPr lang="en-US" err="1"/>
              <a:t>Obesidad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9D66-6429-4C69-65BF-01F3F41F3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PE"/>
              <a:t>La obesidad, es uno de los problemas de salud predominantes tanto en países desarrollados como en países en vía de desarrollo</a:t>
            </a:r>
          </a:p>
          <a:p>
            <a:pPr>
              <a:buClr>
                <a:srgbClr val="8AD0D6"/>
              </a:buClr>
            </a:pPr>
            <a:r>
              <a:rPr lang="es-PE"/>
              <a:t>Es la grasa acumulada de calorías no consumidas</a:t>
            </a:r>
          </a:p>
          <a:p>
            <a:pPr>
              <a:buClr>
                <a:srgbClr val="8AD0D6"/>
              </a:buClr>
            </a:pPr>
            <a:r>
              <a:rPr lang="es-PE"/>
              <a:t>Se mide con el Índice de Masa Corporal , </a:t>
            </a:r>
            <a:r>
              <a:rPr lang="es-PE">
                <a:ea typeface="+mj-lt"/>
                <a:cs typeface="+mj-lt"/>
              </a:rPr>
              <a:t>peso (kg) / [estatura (m)]</a:t>
            </a:r>
            <a:r>
              <a:rPr lang="es-PE" baseline="30000">
                <a:ea typeface="+mj-lt"/>
                <a:cs typeface="+mj-lt"/>
              </a:rPr>
              <a:t>2</a:t>
            </a:r>
            <a:r>
              <a:rPr lang="es-PE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5238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 err="1"/>
              <a:t>Diseño</a:t>
            </a:r>
            <a:r>
              <a:rPr lang="en-US" sz="2300"/>
              <a:t> del </a:t>
            </a:r>
            <a:r>
              <a:rPr lang="en-US" sz="2300" err="1"/>
              <a:t>Experimento</a:t>
            </a:r>
            <a:r>
              <a:rPr lang="en-US" sz="2300"/>
              <a:t>  - </a:t>
            </a:r>
            <a:r>
              <a:rPr lang="en-US" sz="2300" err="1"/>
              <a:t>Metodologia</a:t>
            </a:r>
            <a:r>
              <a:rPr lang="en-US" sz="2300"/>
              <a:t> </a:t>
            </a:r>
            <a:r>
              <a:rPr lang="en-US" sz="2300" err="1"/>
              <a:t>Datos</a:t>
            </a:r>
            <a:r>
              <a:rPr lang="en-US" sz="2300"/>
              <a:t> </a:t>
            </a:r>
            <a:r>
              <a:rPr lang="en-US" sz="2300" err="1"/>
              <a:t>Generados</a:t>
            </a:r>
            <a:endParaRPr lang="en-US" sz="23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D9681AB-65CF-47E9-9FA3-7B05D634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8FCA736E-BDE3-4D4D-8D87-E9AE7925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F453BC7-B5D2-6801-3DB8-1CC697D6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673142"/>
            <a:ext cx="5449471" cy="2111669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9AA25D-1E7A-4074-BF68-D55A83B81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pPr>
              <a:buClr>
                <a:srgbClr val="1E5155">
                  <a:lumMod val="40000"/>
                  <a:lumOff val="60000"/>
                </a:srgbClr>
              </a:buClr>
            </a:pPr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FB6B3690-2FA5-7793-106F-1DFE34FB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86" y="3006197"/>
            <a:ext cx="3632719" cy="324220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534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E3AA4E-97C6-C96A-8B45-C16B069C19CD}"/>
              </a:ext>
            </a:extLst>
          </p:cNvPr>
          <p:cNvSpPr txBox="1">
            <a:spLocks/>
          </p:cNvSpPr>
          <p:nvPr/>
        </p:nvSpPr>
        <p:spPr>
          <a:xfrm>
            <a:off x="643855" y="1447799"/>
            <a:ext cx="3108626" cy="14447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Diseño</a:t>
            </a:r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3200" b="0" i="0" kern="120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Experimento</a:t>
            </a:r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  - </a:t>
            </a:r>
            <a:r>
              <a:rPr lang="en-US" sz="3200">
                <a:solidFill>
                  <a:srgbClr val="EBEBEB"/>
                </a:solidFill>
              </a:rPr>
              <a:t>Metodología</a:t>
            </a:r>
            <a:endParaRPr lang="en-US" sz="3200" b="0" i="0" kern="1200">
              <a:solidFill>
                <a:srgbClr val="EBEBEB"/>
              </a:solidFill>
              <a:latin typeface="+mj-lt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DD856-0BD8-35B4-D449-9790BE2AB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Muesta de nueva data </a:t>
            </a:r>
          </a:p>
          <a:p>
            <a:endParaRPr lang="en-US" sz="1400">
              <a:solidFill>
                <a:srgbClr val="FFFFFF"/>
              </a:solidFill>
            </a:endParaRPr>
          </a:p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5CB05AE2-B37E-5EE6-E12B-8B78622B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158557"/>
            <a:ext cx="6495847" cy="315048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13369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Se </a:t>
            </a:r>
            <a:r>
              <a:rPr lang="en-US" err="1">
                <a:ea typeface="+mj-lt"/>
                <a:cs typeface="+mj-lt"/>
              </a:rPr>
              <a:t>convierte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los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valores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categóricos</a:t>
            </a:r>
            <a:r>
              <a:rPr lang="en-US">
                <a:ea typeface="+mj-lt"/>
                <a:cs typeface="+mj-lt"/>
              </a:rPr>
              <a:t> a indices </a:t>
            </a:r>
            <a:r>
              <a:rPr lang="en-US" err="1">
                <a:ea typeface="+mj-lt"/>
                <a:cs typeface="+mj-lt"/>
              </a:rPr>
              <a:t>numéricos</a:t>
            </a:r>
            <a:endParaRPr lang="en-US" err="1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Se </a:t>
            </a:r>
            <a:r>
              <a:rPr lang="en-US" err="1">
                <a:ea typeface="+mj-lt"/>
                <a:cs typeface="+mj-lt"/>
              </a:rPr>
              <a:t>utiliza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el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escalamiento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datos</a:t>
            </a:r>
            <a:r>
              <a:rPr lang="en-US">
                <a:ea typeface="+mj-lt"/>
                <a:cs typeface="+mj-lt"/>
              </a:rPr>
              <a:t> para </a:t>
            </a:r>
            <a:r>
              <a:rPr lang="en-US" err="1">
                <a:ea typeface="+mj-lt"/>
                <a:cs typeface="+mj-lt"/>
              </a:rPr>
              <a:t>reducir</a:t>
            </a:r>
            <a:r>
              <a:rPr lang="en-US">
                <a:ea typeface="+mj-lt"/>
                <a:cs typeface="+mj-lt"/>
              </a:rPr>
              <a:t> la </a:t>
            </a:r>
            <a:r>
              <a:rPr lang="en-US" err="1">
                <a:ea typeface="+mj-lt"/>
                <a:cs typeface="+mj-lt"/>
              </a:rPr>
              <a:t>varianza</a:t>
            </a: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Se </a:t>
            </a:r>
            <a:r>
              <a:rPr lang="en-US" err="1">
                <a:ea typeface="+mj-lt"/>
                <a:cs typeface="+mj-lt"/>
              </a:rPr>
              <a:t>utiliza</a:t>
            </a:r>
            <a:r>
              <a:rPr lang="en-US">
                <a:ea typeface="+mj-lt"/>
                <a:cs typeface="+mj-lt"/>
              </a:rPr>
              <a:t> la </a:t>
            </a:r>
            <a:r>
              <a:rPr lang="en-US" err="1">
                <a:ea typeface="+mj-lt"/>
                <a:cs typeface="+mj-lt"/>
              </a:rPr>
              <a:t>matriz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confusión</a:t>
            </a:r>
            <a:r>
              <a:rPr lang="en-US">
                <a:ea typeface="+mj-lt"/>
                <a:cs typeface="+mj-lt"/>
              </a:rPr>
              <a:t> y </a:t>
            </a:r>
            <a:r>
              <a:rPr lang="en-US" err="1">
                <a:ea typeface="+mj-lt"/>
                <a:cs typeface="+mj-lt"/>
              </a:rPr>
              <a:t>métricas</a:t>
            </a:r>
            <a:r>
              <a:rPr lang="en-US">
                <a:ea typeface="+mj-lt"/>
                <a:cs typeface="+mj-lt"/>
              </a:rPr>
              <a:t> de la </a:t>
            </a:r>
            <a:r>
              <a:rPr lang="en-US" err="1">
                <a:ea typeface="+mj-lt"/>
                <a:cs typeface="+mj-lt"/>
              </a:rPr>
              <a:t>libreria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sklearn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Se </a:t>
            </a:r>
            <a:r>
              <a:rPr lang="en-US" err="1"/>
              <a:t>utiliza</a:t>
            </a:r>
            <a:r>
              <a:rPr lang="en-US"/>
              <a:t> 2 dataset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/>
              <a:t>Se </a:t>
            </a:r>
            <a:r>
              <a:rPr lang="en-US" err="1"/>
              <a:t>realizan</a:t>
            </a:r>
            <a:r>
              <a:rPr lang="en-US"/>
              <a:t> 20 </a:t>
            </a:r>
            <a:r>
              <a:rPr lang="en-US" err="1"/>
              <a:t>iteraciones</a:t>
            </a:r>
            <a:r>
              <a:rPr lang="en-US"/>
              <a:t> con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hyperparametros</a:t>
            </a:r>
            <a:r>
              <a:rPr lang="en-US"/>
              <a:t>, </a:t>
            </a:r>
            <a:r>
              <a:rPr lang="en-US" err="1"/>
              <a:t>conservando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modelo</a:t>
            </a:r>
            <a:r>
              <a:rPr lang="en-US"/>
              <a:t> de mayor accuracy</a:t>
            </a: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/>
              <a:t>ALGORITMO RANDOM FOREST - </a:t>
            </a:r>
            <a:r>
              <a:rPr lang="en-US" sz="2400" err="1"/>
              <a:t>Modelamiento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44839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ALGORITMO RANDOM FOREST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824CC84-56A2-AFA2-DB14-AC719CD8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26" y="647699"/>
            <a:ext cx="4665038" cy="3242202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Dataset Original</a:t>
            </a:r>
          </a:p>
          <a:p>
            <a:pPr>
              <a:buClr>
                <a:srgbClr val="8AD0D6"/>
              </a:buClr>
            </a:pPr>
            <a:r>
              <a:rPr lang="en-US" err="1"/>
              <a:t>Entrenanado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arbol con la data </a:t>
            </a:r>
            <a:r>
              <a:rPr lang="en-US" err="1"/>
              <a:t>sintetica</a:t>
            </a:r>
            <a:r>
              <a:rPr lang="en-US"/>
              <a:t> </a:t>
            </a:r>
          </a:p>
          <a:p>
            <a:pPr>
              <a:buClr>
                <a:srgbClr val="8AD0D6"/>
              </a:buClr>
            </a:pPr>
            <a:r>
              <a:rPr lang="en-US" err="1"/>
              <a:t>Validando</a:t>
            </a:r>
            <a:r>
              <a:rPr lang="en-US"/>
              <a:t> con data </a:t>
            </a:r>
            <a:r>
              <a:rPr lang="en-US" err="1"/>
              <a:t>encuesta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78BABF4-9D2B-E3DC-7020-71EEFC272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869" y="4085841"/>
            <a:ext cx="1886830" cy="2162557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B65E3FB-4B45-4C05-D4F7-335AEA71F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8726" y="4085841"/>
            <a:ext cx="2162557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50812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ALGORITMO RANDOM FOREST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06A9E9C1-8B11-C9F1-FB18-3A034E5A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05" y="647699"/>
            <a:ext cx="4566481" cy="3242202"/>
          </a:xfrm>
          <a:prstGeom prst="rect">
            <a:avLst/>
          </a:prstGeom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Dataset Original</a:t>
            </a:r>
          </a:p>
          <a:p>
            <a:pPr>
              <a:buClr>
                <a:srgbClr val="8AD0D6"/>
              </a:buClr>
            </a:pPr>
            <a:r>
              <a:rPr lang="en-US" err="1"/>
              <a:t>Entrenanado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arbol con 80%</a:t>
            </a:r>
          </a:p>
          <a:p>
            <a:pPr>
              <a:buClr>
                <a:srgbClr val="8AD0D6"/>
              </a:buClr>
            </a:pPr>
            <a:r>
              <a:rPr lang="en-US" err="1"/>
              <a:t>Validando</a:t>
            </a:r>
            <a:r>
              <a:rPr lang="en-US"/>
              <a:t> con data 20%</a:t>
            </a: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0AFE59CA-5D84-42F6-7470-CAA08A36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056" y="4085841"/>
            <a:ext cx="1908456" cy="2162557"/>
          </a:xfrm>
          <a:prstGeom prst="rect">
            <a:avLst/>
          </a:prstGeom>
          <a:effectLst/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95C58015-D581-B337-86C4-831B9DFE9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678" y="4085841"/>
            <a:ext cx="2212654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8084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ALGORITMO RANDOM FOREST</a:t>
            </a:r>
          </a:p>
        </p:txBody>
      </p:sp>
      <p:sp>
        <p:nvSpPr>
          <p:cNvPr id="3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A167BC-1BAC-331E-FCC9-3E43E610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91467"/>
            <a:ext cx="5449889" cy="4275062"/>
          </a:xfrm>
          <a:prstGeom prst="rect">
            <a:avLst/>
          </a:prstGeom>
          <a:effectLst/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Utilizando</a:t>
            </a:r>
            <a:r>
              <a:rPr lang="en-US">
                <a:solidFill>
                  <a:srgbClr val="EBEBEB"/>
                </a:solidFill>
              </a:rPr>
              <a:t> </a:t>
            </a:r>
            <a:r>
              <a:rPr lang="en-US" err="1">
                <a:solidFill>
                  <a:srgbClr val="EBEBEB"/>
                </a:solidFill>
              </a:rPr>
              <a:t>el</a:t>
            </a:r>
            <a:r>
              <a:rPr lang="en-US">
                <a:solidFill>
                  <a:srgbClr val="EBEBEB"/>
                </a:solidFill>
              </a:rPr>
              <a:t> Dataset Original</a:t>
            </a: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Entrenanado</a:t>
            </a:r>
            <a:r>
              <a:rPr lang="en-US">
                <a:solidFill>
                  <a:srgbClr val="EBEBEB"/>
                </a:solidFill>
              </a:rPr>
              <a:t> </a:t>
            </a:r>
            <a:r>
              <a:rPr lang="en-US" err="1">
                <a:solidFill>
                  <a:srgbClr val="EBEBEB"/>
                </a:solidFill>
              </a:rPr>
              <a:t>el</a:t>
            </a:r>
            <a:r>
              <a:rPr lang="en-US">
                <a:solidFill>
                  <a:srgbClr val="EBEBEB"/>
                </a:solidFill>
              </a:rPr>
              <a:t> arbol con 80% (MODELO ANTERIOR)</a:t>
            </a: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Validando</a:t>
            </a:r>
            <a:r>
              <a:rPr lang="en-US">
                <a:solidFill>
                  <a:srgbClr val="EBEBEB"/>
                </a:solidFill>
              </a:rPr>
              <a:t> con data </a:t>
            </a:r>
            <a:r>
              <a:rPr lang="en-US" err="1">
                <a:solidFill>
                  <a:srgbClr val="EBEBEB"/>
                </a:solidFill>
              </a:rPr>
              <a:t>encuesta</a:t>
            </a:r>
          </a:p>
          <a:p>
            <a:pPr marL="0" indent="0">
              <a:buClr>
                <a:srgbClr val="8AD0D6"/>
              </a:buClr>
              <a:buNone/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90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ALGORITMO RANDOM FOREST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7B5B771-467A-BE31-BA5C-923D26AC6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05" y="647699"/>
            <a:ext cx="4566481" cy="3242202"/>
          </a:xfrm>
          <a:prstGeom prst="rect">
            <a:avLst/>
          </a:prstGeom>
          <a:effectLst/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Dataset Original</a:t>
            </a:r>
          </a:p>
          <a:p>
            <a:pPr>
              <a:buClr>
                <a:srgbClr val="8AD0D6"/>
              </a:buClr>
            </a:pPr>
            <a:r>
              <a:rPr lang="en-US" err="1"/>
              <a:t>Entrenanado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arbol con 80% </a:t>
            </a:r>
          </a:p>
          <a:p>
            <a:pPr>
              <a:buClr>
                <a:srgbClr val="8AD0D6"/>
              </a:buClr>
            </a:pPr>
            <a:r>
              <a:rPr lang="en-US" err="1"/>
              <a:t>Validando</a:t>
            </a:r>
            <a:r>
              <a:rPr lang="en-US"/>
              <a:t> con data 20%</a:t>
            </a:r>
          </a:p>
          <a:p>
            <a:pPr>
              <a:buClr>
                <a:srgbClr val="8AD0D6"/>
              </a:buClr>
            </a:pPr>
            <a:r>
              <a:rPr lang="en-US"/>
              <a:t>Solo </a:t>
            </a:r>
            <a:r>
              <a:rPr lang="en-US" err="1"/>
              <a:t>Habitos</a:t>
            </a: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48E267-6749-E329-F9AF-2802FA502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560" y="4085841"/>
            <a:ext cx="1579447" cy="2162557"/>
          </a:xfrm>
          <a:prstGeom prst="rect">
            <a:avLst/>
          </a:prstGeom>
          <a:effectLst/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F75AB409-0EB4-1BA3-087C-FECBE5607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504" y="4085841"/>
            <a:ext cx="2179002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0538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ALGORITMO RANDOM FOREST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9022615-ED71-04D9-ECE7-A2E0791DA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29" y="647699"/>
            <a:ext cx="4615233" cy="3242202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Dataset </a:t>
            </a:r>
            <a:r>
              <a:rPr lang="en-US" err="1"/>
              <a:t>Generado</a:t>
            </a:r>
          </a:p>
          <a:p>
            <a:pPr>
              <a:buClr>
                <a:srgbClr val="8AD0D6"/>
              </a:buClr>
            </a:pPr>
            <a:r>
              <a:rPr lang="en-US" err="1"/>
              <a:t>Entrenanado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arbol con la data </a:t>
            </a:r>
            <a:r>
              <a:rPr lang="en-US" err="1"/>
              <a:t>sintetica</a:t>
            </a:r>
            <a:r>
              <a:rPr lang="en-US"/>
              <a:t> </a:t>
            </a:r>
          </a:p>
          <a:p>
            <a:pPr>
              <a:buClr>
                <a:srgbClr val="8AD0D6"/>
              </a:buClr>
            </a:pPr>
            <a:r>
              <a:rPr lang="en-US" err="1"/>
              <a:t>Validando</a:t>
            </a:r>
            <a:r>
              <a:rPr lang="en-US"/>
              <a:t> con data </a:t>
            </a:r>
            <a:r>
              <a:rPr lang="en-US" err="1"/>
              <a:t>encuesta</a:t>
            </a: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8453CB38-1054-0C52-7D81-FF9D5D2DF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430" y="4085841"/>
            <a:ext cx="1951707" cy="2162557"/>
          </a:xfrm>
          <a:prstGeom prst="rect">
            <a:avLst/>
          </a:prstGeom>
          <a:effectLst/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5D1B3228-5EFF-B414-228F-CBAE1FDDC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949" y="4085841"/>
            <a:ext cx="2146111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7626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ALGORITMO RANDOM FOREST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63EC5BA-6DD6-90AA-2B92-A1B8C3D4E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29" y="647699"/>
            <a:ext cx="4615233" cy="3242202"/>
          </a:xfrm>
          <a:prstGeom prst="rect">
            <a:avLst/>
          </a:prstGeom>
          <a:effectLst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Dataset </a:t>
            </a:r>
            <a:r>
              <a:rPr lang="en-US" err="1"/>
              <a:t>Generada</a:t>
            </a:r>
          </a:p>
          <a:p>
            <a:pPr>
              <a:buClr>
                <a:srgbClr val="8AD0D6"/>
              </a:buClr>
            </a:pPr>
            <a:r>
              <a:rPr lang="en-US" err="1"/>
              <a:t>Entrenanado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arbol con 80%</a:t>
            </a:r>
          </a:p>
          <a:p>
            <a:pPr>
              <a:buClr>
                <a:srgbClr val="8AD0D6"/>
              </a:buClr>
            </a:pPr>
            <a:r>
              <a:rPr lang="en-US" err="1"/>
              <a:t>Validando</a:t>
            </a:r>
            <a:r>
              <a:rPr lang="en-US"/>
              <a:t> con data 20%</a:t>
            </a: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CC834D2B-9FA1-A9FB-F138-9A4A88000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243" y="4085841"/>
            <a:ext cx="1930082" cy="2162557"/>
          </a:xfrm>
          <a:prstGeom prst="rect">
            <a:avLst/>
          </a:prstGeom>
          <a:effectLst/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97B3C58-BF28-6FA7-DF63-BB20F0720E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2755" y="4085841"/>
            <a:ext cx="2114500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38063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ALGORITMO RANDOM FOREST</a:t>
            </a:r>
          </a:p>
        </p:txBody>
      </p:sp>
      <p:sp>
        <p:nvSpPr>
          <p:cNvPr id="4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AF252B9-4D51-D4D0-1FE4-049FB5DC1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307832"/>
            <a:ext cx="5449889" cy="4242333"/>
          </a:xfrm>
          <a:prstGeom prst="rect">
            <a:avLst/>
          </a:prstGeom>
          <a:effectLst/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Utilizando</a:t>
            </a:r>
            <a:r>
              <a:rPr lang="en-US">
                <a:solidFill>
                  <a:srgbClr val="EBEBEB"/>
                </a:solidFill>
              </a:rPr>
              <a:t> </a:t>
            </a:r>
            <a:r>
              <a:rPr lang="en-US" err="1">
                <a:solidFill>
                  <a:srgbClr val="EBEBEB"/>
                </a:solidFill>
              </a:rPr>
              <a:t>el</a:t>
            </a:r>
            <a:r>
              <a:rPr lang="en-US">
                <a:solidFill>
                  <a:srgbClr val="EBEBEB"/>
                </a:solidFill>
              </a:rPr>
              <a:t> Dataset </a:t>
            </a:r>
            <a:r>
              <a:rPr lang="en-US" err="1">
                <a:solidFill>
                  <a:srgbClr val="EBEBEB"/>
                </a:solidFill>
              </a:rPr>
              <a:t>Generada</a:t>
            </a: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Entrenanado</a:t>
            </a:r>
            <a:r>
              <a:rPr lang="en-US">
                <a:solidFill>
                  <a:srgbClr val="EBEBEB"/>
                </a:solidFill>
              </a:rPr>
              <a:t> </a:t>
            </a:r>
            <a:r>
              <a:rPr lang="en-US" err="1">
                <a:solidFill>
                  <a:srgbClr val="EBEBEB"/>
                </a:solidFill>
              </a:rPr>
              <a:t>el</a:t>
            </a:r>
            <a:r>
              <a:rPr lang="en-US">
                <a:solidFill>
                  <a:srgbClr val="EBEBEB"/>
                </a:solidFill>
              </a:rPr>
              <a:t> arbol con 80% (MODELO ANTERIOR)</a:t>
            </a: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Validando</a:t>
            </a:r>
            <a:r>
              <a:rPr lang="en-US">
                <a:solidFill>
                  <a:srgbClr val="EBEBEB"/>
                </a:solidFill>
              </a:rPr>
              <a:t> con data </a:t>
            </a:r>
            <a:r>
              <a:rPr lang="en-US" err="1">
                <a:solidFill>
                  <a:srgbClr val="EBEBEB"/>
                </a:solidFill>
              </a:rPr>
              <a:t>encuesta</a:t>
            </a:r>
          </a:p>
          <a:p>
            <a:pPr>
              <a:buClr>
                <a:srgbClr val="8AD0D6"/>
              </a:buClr>
            </a:pPr>
            <a:r>
              <a:rPr lang="en-US" err="1">
                <a:solidFill>
                  <a:srgbClr val="EBEBEB"/>
                </a:solidFill>
              </a:rPr>
              <a:t>Resultado</a:t>
            </a:r>
            <a:r>
              <a:rPr lang="en-US">
                <a:solidFill>
                  <a:srgbClr val="EBEBEB"/>
                </a:solidFill>
              </a:rPr>
              <a:t> </a:t>
            </a:r>
            <a:r>
              <a:rPr lang="en-US" err="1">
                <a:solidFill>
                  <a:srgbClr val="EBEBEB"/>
                </a:solidFill>
              </a:rPr>
              <a:t>reportado</a:t>
            </a:r>
          </a:p>
          <a:p>
            <a:pPr marL="0" indent="0">
              <a:buClr>
                <a:srgbClr val="8AD0D6"/>
              </a:buClr>
              <a:buNone/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92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F0D9-7423-4B12-C808-183D39D5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900" err="1"/>
              <a:t>Introducción</a:t>
            </a:r>
            <a:r>
              <a:rPr lang="en-US" sz="3900"/>
              <a:t> – </a:t>
            </a:r>
            <a:r>
              <a:rPr lang="en-US" sz="3900" err="1"/>
              <a:t>Hechos</a:t>
            </a:r>
            <a:r>
              <a:rPr lang="en-US" sz="3900"/>
              <a:t> </a:t>
            </a:r>
            <a:r>
              <a:rPr lang="en-US" sz="3900" err="1"/>
              <a:t>sobre</a:t>
            </a:r>
            <a:r>
              <a:rPr lang="en-US" sz="3900"/>
              <a:t> la </a:t>
            </a:r>
            <a:r>
              <a:rPr lang="en-US" sz="3900" err="1"/>
              <a:t>obesidad</a:t>
            </a:r>
            <a:endParaRPr lang="en-US" sz="3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31D4A-734D-4E04-AE96-A38A93862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PE" sz="1600">
                <a:ea typeface="+mj-lt"/>
                <a:cs typeface="+mj-lt"/>
              </a:rPr>
              <a:t>En 2016 más de 1.9 mil millones de adultos mayores de 18 años tenían sobrepeso. De estos más de 650 millones tenían obesidad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s-PE" sz="1600">
                <a:ea typeface="+mj-lt"/>
                <a:cs typeface="+mj-lt"/>
              </a:rPr>
              <a:t>En 2016, 39% de adultos mayores a 18 (39% de hombres y 40% de mujeres) tenían sobrepeso.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s-PE" sz="1600">
                <a:ea typeface="+mj-lt"/>
                <a:cs typeface="+mj-lt"/>
              </a:rPr>
              <a:t>Entre el 13% de la población total de adultos(11% hombres y 15% mujeres) tenían obesidad en el 2016.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s-PE" sz="1600">
                <a:ea typeface="+mj-lt"/>
                <a:cs typeface="+mj-lt"/>
              </a:rPr>
              <a:t>La prevalencia mundial de obesidad se triplicó entre los años 1975 y 2016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endParaRPr lang="es-PE" sz="1600"/>
          </a:p>
          <a:p>
            <a:pPr>
              <a:lnSpc>
                <a:spcPct val="90000"/>
              </a:lnSpc>
              <a:buClr>
                <a:srgbClr val="8AD0D6"/>
              </a:buClr>
            </a:pPr>
            <a:endParaRPr lang="en-US" sz="1600"/>
          </a:p>
          <a:p>
            <a:pPr>
              <a:lnSpc>
                <a:spcPct val="90000"/>
              </a:lnSpc>
              <a:buClr>
                <a:srgbClr val="8AD0D6"/>
              </a:buClr>
            </a:pPr>
            <a:r>
              <a:rPr lang="en-US" sz="1600"/>
              <a:t>Fuente OMS</a:t>
            </a:r>
          </a:p>
          <a:p>
            <a:pPr>
              <a:lnSpc>
                <a:spcPct val="90000"/>
              </a:lnSpc>
              <a:buClr>
                <a:srgbClr val="8AD0D6"/>
              </a:buClr>
            </a:pPr>
            <a:endParaRPr lang="en-US" sz="16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5AED75-6CE7-684F-06A3-3C89B6B7A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6" y="2787399"/>
            <a:ext cx="5451627" cy="27258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003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ALGORITMO RANDOM FOREST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6B6EDF81-88CC-E047-6280-918B6ED8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05" y="647699"/>
            <a:ext cx="4681880" cy="3242202"/>
          </a:xfrm>
          <a:prstGeom prst="rect">
            <a:avLst/>
          </a:prstGeom>
          <a:effectLst/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/>
              <a:t>Utilizando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Dataset </a:t>
            </a:r>
            <a:r>
              <a:rPr lang="en-US" err="1"/>
              <a:t>Generada</a:t>
            </a:r>
          </a:p>
          <a:p>
            <a:pPr>
              <a:buClr>
                <a:srgbClr val="8AD0D6"/>
              </a:buClr>
            </a:pPr>
            <a:r>
              <a:rPr lang="en-US" err="1"/>
              <a:t>Entrenanado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arbol con 80% </a:t>
            </a:r>
          </a:p>
          <a:p>
            <a:pPr>
              <a:buClr>
                <a:srgbClr val="8AD0D6"/>
              </a:buClr>
            </a:pPr>
            <a:r>
              <a:rPr lang="en-US" err="1"/>
              <a:t>Validando</a:t>
            </a:r>
            <a:r>
              <a:rPr lang="en-US"/>
              <a:t> con data 20%</a:t>
            </a:r>
          </a:p>
          <a:p>
            <a:pPr>
              <a:buClr>
                <a:srgbClr val="8AD0D6"/>
              </a:buClr>
            </a:pPr>
            <a:r>
              <a:rPr lang="en-US"/>
              <a:t>Solo </a:t>
            </a:r>
            <a:r>
              <a:rPr lang="en-US" err="1"/>
              <a:t>Habitos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D0A72371-C7AB-CBBD-C79D-6B4678777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775" y="4085841"/>
            <a:ext cx="1609017" cy="2162557"/>
          </a:xfrm>
          <a:prstGeom prst="rect">
            <a:avLst/>
          </a:prstGeom>
          <a:effectLst/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D7E259D5-06E4-7F12-3908-A781D3751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0164" y="4085841"/>
            <a:ext cx="2219681" cy="216255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71683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Se </a:t>
            </a:r>
            <a:r>
              <a:rPr lang="en-US" dirty="0" err="1">
                <a:ea typeface="+mj-lt"/>
                <a:cs typeface="+mj-lt"/>
              </a:rPr>
              <a:t>crearon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valores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numéricos</a:t>
            </a:r>
            <a:r>
              <a:rPr lang="en-US" dirty="0">
                <a:ea typeface="+mj-lt"/>
                <a:cs typeface="+mj-lt"/>
              </a:rPr>
              <a:t>  para </a:t>
            </a:r>
            <a:r>
              <a:rPr lang="en-US" dirty="0" err="1">
                <a:ea typeface="+mj-lt"/>
                <a:cs typeface="+mj-lt"/>
              </a:rPr>
              <a:t>los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datos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categóricos</a:t>
            </a:r>
            <a:endParaRPr lang="en-US" dirty="0" err="1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Se </a:t>
            </a:r>
            <a:r>
              <a:rPr lang="en-US" dirty="0" err="1">
                <a:ea typeface="+mj-lt"/>
                <a:cs typeface="+mj-lt"/>
              </a:rPr>
              <a:t>removieron</a:t>
            </a:r>
            <a:r>
              <a:rPr lang="en-US" dirty="0">
                <a:ea typeface="+mj-lt"/>
                <a:cs typeface="+mj-lt"/>
              </a:rPr>
              <a:t> las </a:t>
            </a:r>
            <a:r>
              <a:rPr lang="en-US" dirty="0" err="1">
                <a:ea typeface="+mj-lt"/>
                <a:cs typeface="+mj-lt"/>
              </a:rPr>
              <a:t>columnas</a:t>
            </a:r>
            <a:r>
              <a:rPr lang="en-US" dirty="0">
                <a:ea typeface="+mj-lt"/>
                <a:cs typeface="+mj-lt"/>
              </a:rPr>
              <a:t> “Height”  y “Weight” </a:t>
            </a:r>
            <a:r>
              <a:rPr lang="en-US" dirty="0" err="1">
                <a:ea typeface="+mj-lt"/>
                <a:cs typeface="+mj-lt"/>
              </a:rPr>
              <a:t>por</a:t>
            </a:r>
            <a:r>
              <a:rPr lang="en-US" dirty="0">
                <a:ea typeface="+mj-lt"/>
                <a:cs typeface="+mj-lt"/>
              </a:rPr>
              <a:t> no </a:t>
            </a:r>
            <a:r>
              <a:rPr lang="en-US" dirty="0" err="1">
                <a:ea typeface="+mj-lt"/>
                <a:cs typeface="+mj-lt"/>
              </a:rPr>
              <a:t>tener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relevancia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en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el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modelo</a:t>
            </a:r>
            <a:endParaRPr lang="en-US" dirty="0" err="1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/>
              <a:t>ALGORITMO ARBOL DE DECISION – </a:t>
            </a:r>
            <a:r>
              <a:rPr lang="en-US" sz="2400" err="1"/>
              <a:t>Modelamiento</a:t>
            </a:r>
            <a:r>
              <a:rPr lang="en-US" sz="2400"/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8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dirty="0">
                <a:ea typeface="+mj-lt"/>
                <a:cs typeface="+mj-lt"/>
              </a:rPr>
              <a:t>El </a:t>
            </a:r>
            <a:r>
              <a:rPr lang="en-US" dirty="0" err="1">
                <a:ea typeface="+mj-lt"/>
                <a:cs typeface="+mj-lt"/>
              </a:rPr>
              <a:t>modelo</a:t>
            </a:r>
            <a:r>
              <a:rPr lang="en-US" dirty="0">
                <a:ea typeface="+mj-lt"/>
                <a:cs typeface="+mj-lt"/>
              </a:rPr>
              <a:t> final </a:t>
            </a:r>
            <a:r>
              <a:rPr lang="en-US" dirty="0" err="1">
                <a:ea typeface="+mj-lt"/>
                <a:cs typeface="+mj-lt"/>
              </a:rPr>
              <a:t>fue</a:t>
            </a:r>
            <a:r>
              <a:rPr lang="en-US" dirty="0">
                <a:ea typeface="+mj-lt"/>
                <a:cs typeface="+mj-lt"/>
              </a:rPr>
              <a:t> un Decision Tree Regression con </a:t>
            </a:r>
            <a:r>
              <a:rPr lang="en-US" dirty="0" err="1">
                <a:ea typeface="+mj-lt"/>
                <a:cs typeface="+mj-lt"/>
              </a:rPr>
              <a:t>una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profundidad</a:t>
            </a:r>
            <a:r>
              <a:rPr lang="en-US" dirty="0">
                <a:ea typeface="+mj-lt"/>
                <a:cs typeface="+mj-lt"/>
              </a:rPr>
              <a:t> (Depth) de 12, </a:t>
            </a:r>
            <a:r>
              <a:rPr lang="en-US" dirty="0" err="1">
                <a:ea typeface="+mj-lt"/>
                <a:cs typeface="+mj-lt"/>
              </a:rPr>
              <a:t>el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cual</a:t>
            </a:r>
            <a:r>
              <a:rPr lang="en-US" dirty="0">
                <a:ea typeface="+mj-lt"/>
                <a:cs typeface="+mj-lt"/>
              </a:rPr>
              <a:t> </a:t>
            </a:r>
            <a:r>
              <a:rPr lang="en-US" dirty="0" err="1">
                <a:ea typeface="+mj-lt"/>
                <a:cs typeface="+mj-lt"/>
              </a:rPr>
              <a:t>mostró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estos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dirty="0" err="1">
                <a:ea typeface="+mj-lt"/>
                <a:cs typeface="+mj-lt"/>
              </a:rPr>
              <a:t>valores</a:t>
            </a:r>
            <a:r>
              <a:rPr lang="en-US" dirty="0">
                <a:ea typeface="+mj-lt"/>
                <a:cs typeface="+mj-lt"/>
              </a:rPr>
              <a:t> de score: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/>
              <a:t>ALGORITMO ARBOL DE DECISION – Selección y </a:t>
            </a:r>
            <a:r>
              <a:rPr lang="en-US" sz="2400" err="1"/>
              <a:t>Tuneo</a:t>
            </a:r>
            <a:endParaRPr lang="en-US" sz="24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9B1FF0C-43B5-7684-7CB8-423924E4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52" y="3564270"/>
            <a:ext cx="7885099" cy="134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52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4C1EB-5437-F3F9-7589-D7972327D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+mj-lt"/>
                <a:cs typeface="+mj-lt"/>
              </a:rPr>
              <a:t>Árbol de decisión - Gráfica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ECACE6-B708-80D9-D67E-A36D57F2C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Árbol generado con profundidad igual a 12 </a:t>
            </a:r>
          </a:p>
        </p:txBody>
      </p:sp>
      <p:pic>
        <p:nvPicPr>
          <p:cNvPr id="5" name="Imagen 4" descr="Árbol de decisión Regresión&#10;&#10;Descripción generada automáticamente">
            <a:extLst>
              <a:ext uri="{FF2B5EF4-FFF2-40B4-BE49-F238E27FC236}">
                <a16:creationId xmlns:a16="http://schemas.microsoft.com/office/drawing/2014/main" id="{0747CCEA-1C8F-25E4-970E-A5A92D267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3299845"/>
            <a:ext cx="11788878" cy="115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46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ALGORITMO RNA</a:t>
            </a: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 marL="0" indent="0">
              <a:buClr>
                <a:srgbClr val="8AD0D6"/>
              </a:buClr>
              <a:buNone/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20C50C4-D637-FD32-5B90-CE3A9DA8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600494"/>
            <a:ext cx="6495847" cy="226661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4029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Transformación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datos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categóricos</a:t>
            </a:r>
            <a:endParaRPr lang="en-US" err="1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Escalamiento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datos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Eliminación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Columnas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muy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relacionadas</a:t>
            </a:r>
            <a:r>
              <a:rPr lang="en-US">
                <a:ea typeface="+mj-lt"/>
                <a:cs typeface="+mj-lt"/>
              </a:rPr>
              <a:t> al </a:t>
            </a:r>
            <a:r>
              <a:rPr lang="en-US" err="1">
                <a:ea typeface="+mj-lt"/>
                <a:cs typeface="+mj-lt"/>
              </a:rPr>
              <a:t>objetivo</a:t>
            </a:r>
            <a:r>
              <a:rPr lang="en-US">
                <a:ea typeface="+mj-lt"/>
                <a:cs typeface="+mj-lt"/>
              </a:rPr>
              <a:t> (Peso y Altura)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/>
              <a:t>ALGORITMO RNA- </a:t>
            </a:r>
            <a:r>
              <a:rPr lang="en-US" sz="2400" err="1"/>
              <a:t>Modelamiento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77974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El </a:t>
            </a:r>
            <a:r>
              <a:rPr lang="en-US" err="1">
                <a:ea typeface="+mj-lt"/>
                <a:cs typeface="+mj-lt"/>
              </a:rPr>
              <a:t>mejor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modelo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encontrado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fue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una</a:t>
            </a:r>
            <a:r>
              <a:rPr lang="en-US">
                <a:ea typeface="+mj-lt"/>
                <a:cs typeface="+mj-lt"/>
              </a:rPr>
              <a:t> red neuronal con las </a:t>
            </a:r>
            <a:r>
              <a:rPr lang="en-US" err="1">
                <a:ea typeface="+mj-lt"/>
                <a:cs typeface="+mj-lt"/>
              </a:rPr>
              <a:t>siguientes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características</a:t>
            </a:r>
            <a:endParaRPr lang="en-US" err="1"/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14 </a:t>
            </a:r>
            <a:r>
              <a:rPr lang="en-US" err="1">
                <a:ea typeface="+mj-lt"/>
                <a:cs typeface="+mj-lt"/>
              </a:rPr>
              <a:t>neuronas</a:t>
            </a:r>
            <a:r>
              <a:rPr lang="en-US">
                <a:ea typeface="+mj-lt"/>
                <a:cs typeface="+mj-lt"/>
              </a:rPr>
              <a:t> de entrada, 4 </a:t>
            </a:r>
            <a:r>
              <a:rPr lang="en-US" err="1">
                <a:ea typeface="+mj-lt"/>
                <a:cs typeface="+mj-lt"/>
              </a:rPr>
              <a:t>capas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ocultas</a:t>
            </a:r>
            <a:r>
              <a:rPr lang="en-US">
                <a:ea typeface="+mj-lt"/>
                <a:cs typeface="+mj-lt"/>
              </a:rPr>
              <a:t>, </a:t>
            </a:r>
            <a:r>
              <a:rPr lang="en-US" err="1">
                <a:ea typeface="+mj-lt"/>
                <a:cs typeface="+mj-lt"/>
              </a:rPr>
              <a:t>una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capa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salida</a:t>
            </a:r>
            <a:r>
              <a:rPr lang="en-US">
                <a:ea typeface="+mj-lt"/>
                <a:cs typeface="+mj-lt"/>
              </a:rPr>
              <a:t> con 7 </a:t>
            </a:r>
            <a:r>
              <a:rPr lang="en-US" err="1">
                <a:ea typeface="+mj-lt"/>
                <a:cs typeface="+mj-lt"/>
              </a:rPr>
              <a:t>neuronas</a:t>
            </a:r>
            <a:r>
              <a:rPr lang="en-US">
                <a:ea typeface="+mj-lt"/>
                <a:cs typeface="+mj-lt"/>
              </a:rPr>
              <a:t> que </a:t>
            </a:r>
            <a:r>
              <a:rPr lang="en-US" err="1">
                <a:ea typeface="+mj-lt"/>
                <a:cs typeface="+mj-lt"/>
              </a:rPr>
              <a:t>indican</a:t>
            </a:r>
            <a:r>
              <a:rPr lang="en-US">
                <a:ea typeface="+mj-lt"/>
                <a:cs typeface="+mj-lt"/>
              </a:rPr>
              <a:t> la </a:t>
            </a:r>
            <a:r>
              <a:rPr lang="en-US" err="1">
                <a:ea typeface="+mj-lt"/>
                <a:cs typeface="+mj-lt"/>
              </a:rPr>
              <a:t>probabilidad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cada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nivel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obesidad</a:t>
            </a:r>
            <a:r>
              <a:rPr lang="en-US">
                <a:ea typeface="+mj-lt"/>
                <a:cs typeface="+mj-lt"/>
              </a:rPr>
              <a:t>.</a:t>
            </a: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Función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Activación</a:t>
            </a:r>
            <a:r>
              <a:rPr lang="en-US">
                <a:ea typeface="+mj-lt"/>
                <a:cs typeface="+mj-lt"/>
              </a:rPr>
              <a:t> Capas </a:t>
            </a:r>
            <a:r>
              <a:rPr lang="en-US" err="1">
                <a:ea typeface="+mj-lt"/>
                <a:cs typeface="+mj-lt"/>
              </a:rPr>
              <a:t>Ocultas</a:t>
            </a:r>
            <a:r>
              <a:rPr lang="en-US">
                <a:ea typeface="+mj-lt"/>
                <a:cs typeface="+mj-lt"/>
              </a:rPr>
              <a:t>: </a:t>
            </a:r>
            <a:r>
              <a:rPr lang="en-US" err="1">
                <a:ea typeface="+mj-lt"/>
                <a:cs typeface="+mj-lt"/>
              </a:rPr>
              <a:t>Relu</a:t>
            </a: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Función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Activación</a:t>
            </a:r>
            <a:r>
              <a:rPr lang="en-US">
                <a:ea typeface="+mj-lt"/>
                <a:cs typeface="+mj-lt"/>
              </a:rPr>
              <a:t> Capa de Salida: </a:t>
            </a:r>
            <a:r>
              <a:rPr lang="en-US" err="1">
                <a:ea typeface="+mj-lt"/>
                <a:cs typeface="+mj-lt"/>
              </a:rPr>
              <a:t>Softmax</a:t>
            </a:r>
            <a:endParaRPr lang="en-US" err="1"/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Optimización</a:t>
            </a:r>
            <a:r>
              <a:rPr lang="en-US">
                <a:ea typeface="+mj-lt"/>
                <a:cs typeface="+mj-lt"/>
              </a:rPr>
              <a:t>: Adam</a:t>
            </a: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Función</a:t>
            </a:r>
            <a:r>
              <a:rPr lang="en-US">
                <a:ea typeface="+mj-lt"/>
                <a:cs typeface="+mj-lt"/>
              </a:rPr>
              <a:t> de Costo: </a:t>
            </a:r>
            <a:r>
              <a:rPr lang="en-US" err="1">
                <a:ea typeface="+mj-lt"/>
                <a:cs typeface="+mj-lt"/>
              </a:rPr>
              <a:t>categorical_crossentropy</a:t>
            </a: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/>
              <a:t>ALGORITMO RNA- </a:t>
            </a:r>
            <a:r>
              <a:rPr lang="en-US" sz="2400" err="1">
                <a:ea typeface="+mj-lt"/>
                <a:cs typeface="+mj-lt"/>
              </a:rPr>
              <a:t>Selección</a:t>
            </a:r>
            <a:r>
              <a:rPr lang="en-US" sz="2400">
                <a:ea typeface="+mj-lt"/>
                <a:cs typeface="+mj-lt"/>
              </a:rPr>
              <a:t> y </a:t>
            </a:r>
            <a:r>
              <a:rPr lang="en-US" sz="2400" err="1">
                <a:ea typeface="+mj-lt"/>
                <a:cs typeface="+mj-lt"/>
              </a:rPr>
              <a:t>Tuneo</a:t>
            </a:r>
            <a:endParaRPr lang="en-US" err="1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5237275-A731-CCA0-0155-0AA468104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77" b="-704"/>
          <a:stretch/>
        </p:blipFill>
        <p:spPr>
          <a:xfrm>
            <a:off x="5180270" y="2895637"/>
            <a:ext cx="3576818" cy="1401290"/>
          </a:xfrm>
          <a:prstGeom prst="rect">
            <a:avLst/>
          </a:prstGeom>
        </p:spPr>
      </p:pic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82A1B1F8-054B-CD96-DF16-0889531E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27080"/>
            <a:ext cx="2069124" cy="17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/>
              <a:t>ALGORITMO RNA - </a:t>
            </a:r>
            <a:r>
              <a:rPr lang="en-US" sz="2400" err="1">
                <a:ea typeface="+mj-lt"/>
                <a:cs typeface="+mj-lt"/>
              </a:rPr>
              <a:t>Resultados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B44A08-380E-587E-8112-08D0CE37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70" y="3594271"/>
            <a:ext cx="4228779" cy="156567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E6582E6-F316-9A85-E040-2B0E6352E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17" y="1431627"/>
            <a:ext cx="4228779" cy="1568035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EA6B3560-CA91-A592-F544-2A6CD68DA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41" y="1473326"/>
            <a:ext cx="4536140" cy="156771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033620C-53D8-7582-2F67-99E97BCEF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422" y="3590726"/>
            <a:ext cx="2359878" cy="160084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8721030-E67C-41DC-463B-41C1308F9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685" y="3617392"/>
            <a:ext cx="2259907" cy="159972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A6E5FFF-E249-C8F4-9D0E-823DE9B2D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841" y="5223022"/>
            <a:ext cx="1962150" cy="638175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916A457-01D6-EF9C-37B4-16128101E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364" y="5255039"/>
            <a:ext cx="2409825" cy="63817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792550B-F8A0-66B3-AEF6-2136F02DCBDD}"/>
              </a:ext>
            </a:extLst>
          </p:cNvPr>
          <p:cNvSpPr txBox="1"/>
          <p:nvPr/>
        </p:nvSpPr>
        <p:spPr>
          <a:xfrm>
            <a:off x="2010996" y="11317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500 Épocas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E545CE9-B1E3-B46F-05CB-3DCD68D3CAE5}"/>
              </a:ext>
            </a:extLst>
          </p:cNvPr>
          <p:cNvSpPr txBox="1"/>
          <p:nvPr/>
        </p:nvSpPr>
        <p:spPr>
          <a:xfrm>
            <a:off x="6963996" y="11317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1000 Épocas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CA86DD9-1DDB-E4B8-15AC-9283AAE26E92}"/>
              </a:ext>
            </a:extLst>
          </p:cNvPr>
          <p:cNvSpPr txBox="1"/>
          <p:nvPr/>
        </p:nvSpPr>
        <p:spPr>
          <a:xfrm>
            <a:off x="1825380" y="328099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1500 Épocas</a:t>
            </a:r>
          </a:p>
        </p:txBody>
      </p:sp>
    </p:spTree>
    <p:extLst>
      <p:ext uri="{BB962C8B-B14F-4D97-AF65-F5344CB8AC3E}">
        <p14:creationId xmlns:p14="http://schemas.microsoft.com/office/powerpoint/2010/main" val="2839086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EBEBEB"/>
                </a:solidFill>
              </a:rPr>
              <a:t>EVALUACION DE RESULTADOS – </a:t>
            </a:r>
            <a:r>
              <a:rPr lang="en-US" sz="2200">
                <a:solidFill>
                  <a:srgbClr val="EBEBEB"/>
                </a:solidFill>
                <a:ea typeface="+mj-lt"/>
                <a:cs typeface="+mj-lt"/>
              </a:rPr>
              <a:t>Métricas de evaluación</a:t>
            </a:r>
            <a:endParaRPr lang="en-US" sz="2200">
              <a:solidFill>
                <a:srgbClr val="EBEBEB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 marL="0" indent="0">
              <a:buClr>
                <a:srgbClr val="8AD0D6"/>
              </a:buClr>
              <a:buNone/>
            </a:pPr>
            <a:endParaRPr lang="en-US" sz="14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43CD27A-0A3B-5979-DD62-FEC71CB4D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067" y="1947442"/>
            <a:ext cx="6691231" cy="3572714"/>
          </a:xfrm>
          <a:prstGeom prst="rect">
            <a:avLst/>
          </a:prstGeom>
          <a:effectLst/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1B88A24-F31D-A7E3-18C8-5F620D9A7F36}"/>
              </a:ext>
            </a:extLst>
          </p:cNvPr>
          <p:cNvSpPr/>
          <p:nvPr/>
        </p:nvSpPr>
        <p:spPr>
          <a:xfrm>
            <a:off x="8774722" y="4603261"/>
            <a:ext cx="1660768" cy="918307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0120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  <a:ea typeface="+mj-lt"/>
                <a:cs typeface="+mj-lt"/>
              </a:rPr>
              <a:t>Matriz de confusión (Decision Tree Regression)</a:t>
            </a: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2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7855C4-022E-F910-2ED4-4557C8321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98324"/>
            <a:ext cx="5449889" cy="4261349"/>
          </a:xfrm>
          <a:prstGeom prst="rect">
            <a:avLst/>
          </a:prstGeom>
          <a:effectLst/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 marL="0" indent="0">
              <a:buClr>
                <a:srgbClr val="8AD0D6"/>
              </a:buClr>
              <a:buNone/>
            </a:pPr>
            <a:endParaRPr lang="en-US">
              <a:solidFill>
                <a:srgbClr val="EBEBEB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  <a:p>
            <a:pPr>
              <a:buClr>
                <a:srgbClr val="8AD0D6"/>
              </a:buClr>
            </a:pPr>
            <a:endParaRPr lang="en-US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81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AA17-E896-E6B8-24DA-F6BF09D33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Introducción – </a:t>
            </a:r>
            <a:r>
              <a:rPr lang="en-US" err="1"/>
              <a:t>Objetivos</a:t>
            </a:r>
            <a:r>
              <a:rPr lang="en-US"/>
              <a:t> del </a:t>
            </a:r>
            <a:r>
              <a:rPr lang="en-US" err="1"/>
              <a:t>Estudio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FFB0-69E1-9D9D-F515-F692FBC7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8AD0D6"/>
              </a:buClr>
            </a:pPr>
            <a:r>
              <a:rPr lang="es-PE"/>
              <a:t>Utilizar y analizar algoritmos de clasificación para predecir el nivel de obesidad según los hábitos alimenticios </a:t>
            </a: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s-PE"/>
              <a:t>Extraer que características(hábitos) tienen más importancia o más impacto en la predicción del nivel de obesidad, recomendación de valores para mantener un nivel de  obesidad moderado</a:t>
            </a:r>
          </a:p>
        </p:txBody>
      </p:sp>
    </p:spTree>
    <p:extLst>
      <p:ext uri="{BB962C8B-B14F-4D97-AF65-F5344CB8AC3E}">
        <p14:creationId xmlns:p14="http://schemas.microsoft.com/office/powerpoint/2010/main" val="3795403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9" y="804672"/>
            <a:ext cx="4029358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err="1"/>
              <a:t>Proceso</a:t>
            </a:r>
            <a:r>
              <a:rPr lang="en-US"/>
              <a:t> de </a:t>
            </a:r>
            <a:r>
              <a:rPr lang="en-US" err="1"/>
              <a:t>Segmentación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Identificar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valores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hábitos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alimenticios</a:t>
            </a:r>
            <a:r>
              <a:rPr lang="en-US">
                <a:ea typeface="+mj-lt"/>
                <a:cs typeface="+mj-lt"/>
              </a:rPr>
              <a:t> o </a:t>
            </a:r>
            <a:r>
              <a:rPr lang="en-US" err="1">
                <a:ea typeface="+mj-lt"/>
                <a:cs typeface="+mj-lt"/>
              </a:rPr>
              <a:t>condiciones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físicas</a:t>
            </a:r>
            <a:r>
              <a:rPr lang="en-US">
                <a:ea typeface="+mj-lt"/>
                <a:cs typeface="+mj-lt"/>
              </a:rPr>
              <a:t>,  para que </a:t>
            </a:r>
            <a:r>
              <a:rPr lang="en-US" err="1">
                <a:ea typeface="+mj-lt"/>
                <a:cs typeface="+mj-lt"/>
              </a:rPr>
              <a:t>una</a:t>
            </a:r>
            <a:r>
              <a:rPr lang="en-US">
                <a:ea typeface="+mj-lt"/>
                <a:cs typeface="+mj-lt"/>
              </a:rPr>
              <a:t> persona </a:t>
            </a:r>
            <a:r>
              <a:rPr lang="en-US" err="1">
                <a:ea typeface="+mj-lt"/>
                <a:cs typeface="+mj-lt"/>
              </a:rPr>
              <a:t>pertenezca</a:t>
            </a:r>
            <a:r>
              <a:rPr lang="en-US">
                <a:ea typeface="+mj-lt"/>
                <a:cs typeface="+mj-lt"/>
              </a:rPr>
              <a:t> a un </a:t>
            </a:r>
            <a:r>
              <a:rPr lang="en-US" err="1">
                <a:ea typeface="+mj-lt"/>
                <a:cs typeface="+mj-lt"/>
              </a:rPr>
              <a:t>grupo</a:t>
            </a:r>
            <a:r>
              <a:rPr lang="en-US">
                <a:ea typeface="+mj-lt"/>
                <a:cs typeface="+mj-lt"/>
              </a:rPr>
              <a:t> sin </a:t>
            </a:r>
            <a:r>
              <a:rPr lang="en-US" err="1">
                <a:ea typeface="+mj-lt"/>
                <a:cs typeface="+mj-lt"/>
              </a:rPr>
              <a:t>niveles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obesidad</a:t>
            </a:r>
            <a:r>
              <a:rPr lang="en-US">
                <a:ea typeface="+mj-lt"/>
                <a:cs typeface="+mj-lt"/>
              </a:rPr>
              <a:t> o </a:t>
            </a:r>
            <a:r>
              <a:rPr lang="en-US" err="1">
                <a:ea typeface="+mj-lt"/>
                <a:cs typeface="+mj-lt"/>
              </a:rPr>
              <a:t>leve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nivel</a:t>
            </a:r>
            <a:r>
              <a:rPr lang="en-US">
                <a:ea typeface="+mj-lt"/>
                <a:cs typeface="+mj-lt"/>
              </a:rPr>
              <a:t> de </a:t>
            </a:r>
            <a:r>
              <a:rPr lang="en-US" err="1">
                <a:ea typeface="+mj-lt"/>
                <a:cs typeface="+mj-lt"/>
              </a:rPr>
              <a:t>sobrepeso</a:t>
            </a:r>
            <a:r>
              <a:rPr lang="en-US">
                <a:ea typeface="+mj-lt"/>
                <a:cs typeface="+mj-lt"/>
              </a:rPr>
              <a:t>.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46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875" y="1252498"/>
            <a:ext cx="9048994" cy="5252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Transformación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datos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categóricos</a:t>
            </a:r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Escalamiento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datos</a:t>
            </a: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r>
              <a:rPr lang="en-US" err="1">
                <a:ea typeface="+mj-lt"/>
                <a:cs typeface="+mj-lt"/>
              </a:rPr>
              <a:t>Eliminación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Columnas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muy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relacionadas</a:t>
            </a:r>
            <a:r>
              <a:rPr lang="en-US">
                <a:ea typeface="+mj-lt"/>
                <a:cs typeface="+mj-lt"/>
              </a:rPr>
              <a:t> al </a:t>
            </a:r>
            <a:r>
              <a:rPr lang="en-US" err="1">
                <a:ea typeface="+mj-lt"/>
                <a:cs typeface="+mj-lt"/>
              </a:rPr>
              <a:t>objetivo</a:t>
            </a:r>
            <a:r>
              <a:rPr lang="en-US">
                <a:ea typeface="+mj-lt"/>
                <a:cs typeface="+mj-lt"/>
              </a:rPr>
              <a:t> (Peso y Altura)</a:t>
            </a:r>
            <a:endParaRPr lang="en-US"/>
          </a:p>
          <a:p>
            <a:pPr marL="0" indent="0">
              <a:buClr>
                <a:srgbClr val="8AD0D6"/>
              </a:buClr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Agrupamiento</a:t>
            </a:r>
            <a:r>
              <a:rPr lang="en-US" sz="2400"/>
              <a:t> con K – Means – Procesamiento de </a:t>
            </a:r>
            <a:r>
              <a:rPr lang="en-US" sz="2400" err="1"/>
              <a:t>Datos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291320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err="1"/>
              <a:t>Modelo</a:t>
            </a:r>
            <a:r>
              <a:rPr lang="en-US" sz="2900"/>
              <a:t> K – Means – </a:t>
            </a:r>
            <a:r>
              <a:rPr lang="en-US" sz="2900" err="1"/>
              <a:t>Seleccion</a:t>
            </a:r>
            <a:r>
              <a:rPr lang="en-US" sz="2900"/>
              <a:t> y </a:t>
            </a:r>
            <a:r>
              <a:rPr lang="en-US" sz="2900" err="1"/>
              <a:t>Tuneo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DBAF956B-591A-4461-BB3C-79AA176B0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Freeform 23">
            <a:extLst>
              <a:ext uri="{FF2B5EF4-FFF2-40B4-BE49-F238E27FC236}">
                <a16:creationId xmlns:a16="http://schemas.microsoft.com/office/drawing/2014/main" id="{E8895FAA-0D03-43F6-9594-A8733552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0BE59FC-5D49-3BCF-A784-05438BCEC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85"/>
          <a:stretch/>
        </p:blipFill>
        <p:spPr>
          <a:xfrm>
            <a:off x="5552438" y="1233996"/>
            <a:ext cx="4091107" cy="2646136"/>
          </a:xfrm>
          <a:prstGeom prst="rect">
            <a:avLst/>
          </a:prstGeom>
          <a:effectLst/>
        </p:spPr>
      </p:pic>
      <p:sp>
        <p:nvSpPr>
          <p:cNvPr id="20" name="Rectangle 15">
            <a:extLst>
              <a:ext uri="{FF2B5EF4-FFF2-40B4-BE49-F238E27FC236}">
                <a16:creationId xmlns:a16="http://schemas.microsoft.com/office/drawing/2014/main" id="{918FB696-BC5E-43A4-9768-4BB5278BD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r>
              <a:rPr lang="en-US">
                <a:ea typeface="+mj-lt"/>
                <a:cs typeface="+mj-lt"/>
              </a:rPr>
              <a:t>Se ha </a:t>
            </a:r>
            <a:r>
              <a:rPr lang="en-US" err="1">
                <a:ea typeface="+mj-lt"/>
                <a:cs typeface="+mj-lt"/>
              </a:rPr>
              <a:t>generado</a:t>
            </a:r>
            <a:r>
              <a:rPr lang="en-US">
                <a:ea typeface="+mj-lt"/>
                <a:cs typeface="+mj-lt"/>
              </a:rPr>
              <a:t> 2 clusters con </a:t>
            </a:r>
            <a:r>
              <a:rPr lang="en-US" err="1">
                <a:ea typeface="+mj-lt"/>
                <a:cs typeface="+mj-lt"/>
              </a:rPr>
              <a:t>información</a:t>
            </a:r>
            <a:r>
              <a:rPr lang="en-US">
                <a:ea typeface="+mj-lt"/>
                <a:cs typeface="+mj-lt"/>
              </a:rPr>
              <a:t> de </a:t>
            </a:r>
            <a:r>
              <a:rPr lang="en-US" err="1">
                <a:ea typeface="+mj-lt"/>
                <a:cs typeface="+mj-lt"/>
              </a:rPr>
              <a:t>hábitos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alimenticios</a:t>
            </a:r>
            <a:r>
              <a:rPr lang="en-US">
                <a:ea typeface="+mj-lt"/>
                <a:cs typeface="+mj-lt"/>
              </a:rPr>
              <a:t> y </a:t>
            </a:r>
            <a:r>
              <a:rPr lang="en-US" err="1">
                <a:ea typeface="+mj-lt"/>
                <a:cs typeface="+mj-lt"/>
              </a:rPr>
              <a:t>condición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física</a:t>
            </a:r>
            <a:endParaRPr lang="en-US">
              <a:ea typeface="+mj-lt"/>
              <a:cs typeface="+mj-lt"/>
            </a:endParaRPr>
          </a:p>
          <a:p>
            <a:pPr marL="0" indent="0">
              <a:buClr>
                <a:srgbClr val="8AD0D6"/>
              </a:buClr>
              <a:buNone/>
            </a:pPr>
            <a:endParaRPr lang="en-US">
              <a:ea typeface="+mj-lt"/>
              <a:cs typeface="+mj-lt"/>
            </a:endParaRPr>
          </a:p>
          <a:p>
            <a:pPr marL="0" indent="0">
              <a:buNone/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  <a:p>
            <a:pPr>
              <a:buClr>
                <a:srgbClr val="8AD0D6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A04C1D6-5CEE-17DA-B71C-C13DC1156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14"/>
          <a:stretch/>
        </p:blipFill>
        <p:spPr>
          <a:xfrm>
            <a:off x="5795251" y="4147415"/>
            <a:ext cx="5272085" cy="2512908"/>
          </a:xfrm>
          <a:prstGeom prst="rect">
            <a:avLst/>
          </a:prstGeom>
          <a:effectLst/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E5827C45-4A60-3B19-7AC3-50E9B1EF5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785" y="2768880"/>
            <a:ext cx="2401277" cy="81224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9102F2D-0315-D685-6123-E9AB8686234A}"/>
              </a:ext>
            </a:extLst>
          </p:cNvPr>
          <p:cNvSpPr txBox="1"/>
          <p:nvPr/>
        </p:nvSpPr>
        <p:spPr>
          <a:xfrm>
            <a:off x="9378788" y="2340369"/>
            <a:ext cx="219612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b="1" dirty="0">
                <a:solidFill>
                  <a:srgbClr val="000000"/>
                </a:solidFill>
              </a:rPr>
              <a:t>Características no consideradas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39AE35-C9FA-FD96-C99F-BEAA1D5E104C}"/>
              </a:ext>
            </a:extLst>
          </p:cNvPr>
          <p:cNvSpPr txBox="1"/>
          <p:nvPr/>
        </p:nvSpPr>
        <p:spPr>
          <a:xfrm>
            <a:off x="5561864" y="3648676"/>
            <a:ext cx="5757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</a:rPr>
              <a:t>Relación IMC con Niveles de obesidad y nuevos grupos generados por K-</a:t>
            </a:r>
            <a:r>
              <a:rPr lang="es-PE" sz="1600" b="1" dirty="0" err="1">
                <a:solidFill>
                  <a:schemeClr val="bg1"/>
                </a:solidFill>
              </a:rPr>
              <a:t>means</a:t>
            </a:r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6EB78E0-50F1-7696-36A4-02436F69B87C}"/>
              </a:ext>
            </a:extLst>
          </p:cNvPr>
          <p:cNvSpPr txBox="1"/>
          <p:nvPr/>
        </p:nvSpPr>
        <p:spPr>
          <a:xfrm>
            <a:off x="5561864" y="966713"/>
            <a:ext cx="4196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>
                <a:solidFill>
                  <a:schemeClr val="bg1"/>
                </a:solidFill>
              </a:rPr>
              <a:t>Hábitos alimenticios o condición física</a:t>
            </a:r>
          </a:p>
        </p:txBody>
      </p:sp>
    </p:spTree>
    <p:extLst>
      <p:ext uri="{BB962C8B-B14F-4D97-AF65-F5344CB8AC3E}">
        <p14:creationId xmlns:p14="http://schemas.microsoft.com/office/powerpoint/2010/main" val="2207464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AD6BAC-DF64-5D8D-9555-665528FA9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EBEBEB"/>
                </a:solidFill>
                <a:ea typeface="+mj-lt"/>
                <a:cs typeface="+mj-lt"/>
              </a:rPr>
              <a:t>Valores de Hábitos alimenticios o condiciones físicas(Moda)</a:t>
            </a:r>
            <a:endParaRPr lang="en-US" sz="2200">
              <a:solidFill>
                <a:srgbClr val="EBEBEB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BEB9-15CC-5086-DBC2-24EDC3716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 marL="0" indent="0">
              <a:buClr>
                <a:srgbClr val="8AD0D6"/>
              </a:buClr>
              <a:buNone/>
            </a:pPr>
            <a:endParaRPr lang="en-US" sz="14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  <a:p>
            <a:pPr>
              <a:buClr>
                <a:srgbClr val="8AD0D6"/>
              </a:buClr>
            </a:pPr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16889E-0344-5F14-0FA2-F5F4589F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1" y="2394031"/>
            <a:ext cx="6495847" cy="26795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592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0D177-F50E-19FE-AC1E-1DE39E36A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51C221-B8F3-BB73-295D-69DCE236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>
                <a:ea typeface="+mj-lt"/>
                <a:cs typeface="+mj-lt"/>
              </a:rPr>
              <a:t>Se ha encontrado un modelo aceptable, para predecir si una persona tiene un nivel de obesidad, conociendo los hábitos alimenticios y algunas condiciones físicas sin la necesidad de saber su estatura y peso.</a:t>
            </a:r>
            <a:endParaRPr lang="es-ES"/>
          </a:p>
          <a:p>
            <a:pPr algn="just">
              <a:buClr>
                <a:srgbClr val="8AD0D6"/>
              </a:buClr>
            </a:pPr>
            <a:r>
              <a:rPr lang="es-ES">
                <a:ea typeface="+mj-lt"/>
                <a:cs typeface="+mj-lt"/>
              </a:rPr>
              <a:t>Una Red neuronal artificial no es la mejor herramienta de predicción para un </a:t>
            </a:r>
            <a:r>
              <a:rPr lang="es-ES" err="1">
                <a:ea typeface="+mj-lt"/>
                <a:cs typeface="+mj-lt"/>
              </a:rPr>
              <a:t>dataset</a:t>
            </a:r>
            <a:r>
              <a:rPr lang="es-ES">
                <a:ea typeface="+mj-lt"/>
                <a:cs typeface="+mj-lt"/>
              </a:rPr>
              <a:t> limitado y con datos sintéticos. Es mejor utilizar otros modelos.</a:t>
            </a:r>
            <a:endParaRPr lang="es-ES"/>
          </a:p>
          <a:p>
            <a:pPr algn="just">
              <a:buClr>
                <a:srgbClr val="8AD0D6"/>
              </a:buClr>
            </a:pPr>
            <a:r>
              <a:rPr lang="es-ES" dirty="0">
                <a:ea typeface="+mj-lt"/>
                <a:cs typeface="+mj-lt"/>
              </a:rPr>
              <a:t>En el árbol de decisión de tipo regresión no se pudo escalar los datos, ya que esto generaba que nuestras métricas disminuyeran considerablemente, teniendo valores inferiores a 20%.</a:t>
            </a:r>
          </a:p>
          <a:p>
            <a:pPr algn="just">
              <a:buClr>
                <a:srgbClr val="8AD0D6"/>
              </a:buClr>
            </a:pPr>
            <a:r>
              <a:rPr lang="es-ES" dirty="0"/>
              <a:t>No es recomendable utilizar data </a:t>
            </a:r>
            <a:r>
              <a:rPr lang="es-ES"/>
              <a:t>sintética</a:t>
            </a:r>
            <a:r>
              <a:rPr lang="es-ES" dirty="0"/>
              <a:t> para </a:t>
            </a:r>
            <a:r>
              <a:rPr lang="es-ES"/>
              <a:t>validación.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234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5BC5E-31DC-4382-9049-1BE3C4DB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Trabajos Futuros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13135D-FABC-3359-E12C-34A7818DE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>
                <a:ea typeface="+mj-lt"/>
                <a:cs typeface="+mj-lt"/>
              </a:rPr>
              <a:t>Encontrar relación de la obesidad con enfermedades cardiacas</a:t>
            </a:r>
            <a:endParaRPr lang="es-ES"/>
          </a:p>
          <a:p>
            <a:pPr algn="just">
              <a:buClr>
                <a:srgbClr val="8AD0D6"/>
              </a:buClr>
            </a:pPr>
            <a:r>
              <a:rPr lang="es-ES">
                <a:ea typeface="+mj-lt"/>
                <a:cs typeface="+mj-lt"/>
              </a:rPr>
              <a:t>Estudiar la relación de hábitos alimenticios y condiciones físicas para predecir si una persona sufrirá grave sintomatología de COVID19.</a:t>
            </a:r>
            <a:endParaRPr lang="es-ES"/>
          </a:p>
          <a:p>
            <a:pPr algn="just">
              <a:buClr>
                <a:srgbClr val="8AD0D6"/>
              </a:buClr>
            </a:pPr>
            <a:r>
              <a:rPr lang="es-ES">
                <a:ea typeface="+mj-lt"/>
                <a:cs typeface="+mj-lt"/>
              </a:rPr>
              <a:t>Trabajar los modelos utilizados en este trabajo con </a:t>
            </a:r>
            <a:r>
              <a:rPr lang="es-ES" err="1">
                <a:ea typeface="+mj-lt"/>
                <a:cs typeface="+mj-lt"/>
              </a:rPr>
              <a:t>datasets</a:t>
            </a:r>
            <a:r>
              <a:rPr lang="es-ES">
                <a:ea typeface="+mj-lt"/>
                <a:cs typeface="+mj-lt"/>
              </a:rPr>
              <a:t> más robustos y que contengan menos datos sintéticos, para la obtención de resultados más apegados a la realidad.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078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823E7-7FF2-6E39-86C6-25C3701A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/>
              <a:t>Diseño del Experimento – Descripción del Conjunto de Datos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F92F3-A151-EB45-98F3-CB0684B43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>
              <a:buClr>
                <a:srgbClr val="8AD0D6"/>
              </a:buClr>
            </a:pPr>
            <a:r>
              <a:rPr lang="es-PE"/>
              <a:t>Instancias del Dataset = 2111</a:t>
            </a:r>
          </a:p>
          <a:p>
            <a:pPr>
              <a:buClr>
                <a:srgbClr val="8AD0D6"/>
              </a:buClr>
            </a:pPr>
            <a:endParaRPr lang="es-PE"/>
          </a:p>
          <a:p>
            <a:pPr>
              <a:buClr>
                <a:srgbClr val="8AD0D6"/>
              </a:buClr>
            </a:pPr>
            <a:r>
              <a:rPr lang="es-PE"/>
              <a:t>Características o Atributos = 17</a:t>
            </a:r>
          </a:p>
          <a:p>
            <a:pPr>
              <a:buClr>
                <a:srgbClr val="8AD0D6"/>
              </a:buClr>
            </a:pPr>
            <a:endParaRPr lang="es-PE"/>
          </a:p>
          <a:p>
            <a:pPr>
              <a:buClr>
                <a:srgbClr val="8AD0D6"/>
              </a:buClr>
            </a:pPr>
            <a:r>
              <a:rPr lang="es-PE"/>
              <a:t>Data  sintética = 77% (SMOTE)</a:t>
            </a:r>
          </a:p>
          <a:p>
            <a:pPr>
              <a:buClr>
                <a:srgbClr val="8AD0D6"/>
              </a:buClr>
            </a:pPr>
            <a:endParaRPr lang="es-PE"/>
          </a:p>
          <a:p>
            <a:pPr>
              <a:buClr>
                <a:srgbClr val="8AD0D6"/>
              </a:buClr>
            </a:pPr>
            <a:r>
              <a:rPr lang="es-PE"/>
              <a:t>Data real = 23% (Encuesta WEB)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2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5F2C3-B545-99FA-B94C-BAF3093B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Diseño</a:t>
            </a:r>
            <a:r>
              <a:rPr lang="en-US"/>
              <a:t> del </a:t>
            </a:r>
            <a:r>
              <a:rPr lang="en-US" err="1"/>
              <a:t>Experimento</a:t>
            </a:r>
            <a:r>
              <a:rPr lang="en-US"/>
              <a:t> – </a:t>
            </a:r>
            <a:r>
              <a:rPr lang="en-US" err="1"/>
              <a:t>Descripción</a:t>
            </a:r>
            <a:r>
              <a:rPr lang="en-US"/>
              <a:t> del Conjunto de </a:t>
            </a:r>
            <a:r>
              <a:rPr lang="en-US" err="1"/>
              <a:t>Datos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1B638-134D-FD9D-7E0F-84F7BECDB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Datos</a:t>
            </a:r>
            <a:r>
              <a:rPr lang="en-US"/>
              <a:t> </a:t>
            </a:r>
            <a:r>
              <a:rPr lang="en-US" err="1"/>
              <a:t>Fijos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DE1C74-6604-48F2-D199-58D76C8104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529794"/>
              </p:ext>
            </p:extLst>
          </p:nvPr>
        </p:nvGraphicFramePr>
        <p:xfrm>
          <a:off x="1672302" y="2656191"/>
          <a:ext cx="8168640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4059463823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2351590327"/>
                    </a:ext>
                  </a:extLst>
                </a:gridCol>
                <a:gridCol w="2722880">
                  <a:extLst>
                    <a:ext uri="{9D8B030D-6E8A-4147-A177-3AD203B41FA5}">
                      <a16:colId xmlns:a16="http://schemas.microsoft.com/office/drawing/2014/main" val="14027390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94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Género</a:t>
                      </a:r>
                      <a:r>
                        <a:rPr lang="en-US"/>
                        <a:t> de la 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Male</a:t>
                      </a:r>
                      <a:br>
                        <a:rPr lang="en-US"/>
                      </a:br>
                      <a:r>
                        <a:rPr lang="en-US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443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Edad</a:t>
                      </a:r>
                      <a:r>
                        <a:rPr lang="en-US"/>
                        <a:t> de la persona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 </a:t>
                      </a:r>
                      <a:r>
                        <a:rPr lang="en-US" err="1"/>
                        <a:t>Numérico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Discreto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31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Estatura</a:t>
                      </a:r>
                      <a:r>
                        <a:rPr lang="en-US"/>
                        <a:t> de la Persona(kg)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 Numérico Continuo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515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Peso de la Persona(m)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 </a:t>
                      </a:r>
                      <a:r>
                        <a:rPr lang="en-US" err="1"/>
                        <a:t>Numérico</a:t>
                      </a:r>
                      <a:r>
                        <a:rPr lang="en-US"/>
                        <a:t> Continuo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84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Family history with Obesity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Familiar con </a:t>
                      </a:r>
                      <a:r>
                        <a:rPr lang="en-US" err="1"/>
                        <a:t>obesidad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 </a:t>
                      </a:r>
                      <a:br>
                        <a:rPr lang="en-US"/>
                      </a:br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802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2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Descripción del Conjunto de </a:t>
            </a:r>
            <a:r>
              <a:rPr lang="en-US" sz="2400" err="1"/>
              <a:t>Datos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Hábitos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04CC5A-D2A6-7082-1395-D178A8EF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20307"/>
              </p:ext>
            </p:extLst>
          </p:nvPr>
        </p:nvGraphicFramePr>
        <p:xfrm>
          <a:off x="1166437" y="1868577"/>
          <a:ext cx="9588729" cy="430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243">
                  <a:extLst>
                    <a:ext uri="{9D8B030D-6E8A-4147-A177-3AD203B41FA5}">
                      <a16:colId xmlns:a16="http://schemas.microsoft.com/office/drawing/2014/main" val="350716717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4036411703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15315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9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Consumo</a:t>
                      </a:r>
                      <a:r>
                        <a:rPr lang="en-US"/>
                        <a:t> de comida </a:t>
                      </a:r>
                      <a:r>
                        <a:rPr lang="en-US" err="1"/>
                        <a:t>alta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en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Calorías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  <a:br>
                        <a:rPr lang="en-US"/>
                      </a:br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FCVC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Consumo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Vegetales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Rarely = 1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Sometimes = 2</a:t>
                      </a:r>
                      <a:br>
                        <a:rPr lang="en-US" sz="1800" b="0" i="0" u="none" strike="noStrike" noProof="0">
                          <a:latin typeface="Century Gothic"/>
                        </a:rPr>
                      </a:br>
                      <a:r>
                        <a:rPr lang="en-US"/>
                        <a:t>Always =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75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Numero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comidas</a:t>
                      </a:r>
                      <a:r>
                        <a:rPr lang="en-US"/>
                        <a:t> al día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 = 1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2 = 2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3 = 3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More than 3 =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18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Consumo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alimentos</a:t>
                      </a:r>
                      <a:r>
                        <a:rPr lang="en-US"/>
                        <a:t> entre </a:t>
                      </a:r>
                      <a:r>
                        <a:rPr lang="en-US" err="1"/>
                        <a:t>comidas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Always </a:t>
                      </a:r>
                      <a:br>
                        <a:rPr lang="en-US"/>
                      </a:br>
                      <a:r>
                        <a:rPr lang="en-US"/>
                        <a:t>Usually</a:t>
                      </a:r>
                      <a:br>
                        <a:rPr lang="en-US"/>
                      </a:br>
                      <a:r>
                        <a:rPr lang="en-US"/>
                        <a:t>Sometimes</a:t>
                      </a:r>
                      <a:br>
                        <a:rPr lang="en-US"/>
                      </a:br>
                      <a:r>
                        <a:rPr lang="en-US"/>
                        <a:t>Rarely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0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972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Descripción</a:t>
            </a:r>
            <a:r>
              <a:rPr lang="en-US" sz="2400"/>
              <a:t> del Conjunto de </a:t>
            </a:r>
            <a:r>
              <a:rPr lang="en-US" sz="2400" err="1"/>
              <a:t>Datos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Hábitos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04CC5A-D2A6-7082-1395-D178A8EF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400576"/>
              </p:ext>
            </p:extLst>
          </p:nvPr>
        </p:nvGraphicFramePr>
        <p:xfrm>
          <a:off x="1166437" y="1868577"/>
          <a:ext cx="9588729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243">
                  <a:extLst>
                    <a:ext uri="{9D8B030D-6E8A-4147-A177-3AD203B41FA5}">
                      <a16:colId xmlns:a16="http://schemas.microsoft.com/office/drawing/2014/main" val="350716717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4036411703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15315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9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CH2O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Consumo</a:t>
                      </a:r>
                      <a:r>
                        <a:rPr lang="en-US"/>
                        <a:t> de Agua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Less than a liter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More than 2 liters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Between 1 and 2 liters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Consumo</a:t>
                      </a:r>
                      <a:r>
                        <a:rPr lang="en-US"/>
                        <a:t> de Alcohol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 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Sometimes</a:t>
                      </a:r>
                    </a:p>
                    <a:p>
                      <a:pPr lvl="0">
                        <a:buNone/>
                      </a:pPr>
                      <a:r>
                        <a:rPr lang="en-US" err="1"/>
                        <a:t>Frecuently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75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Monitorea</a:t>
                      </a:r>
                      <a:r>
                        <a:rPr lang="en-US"/>
                        <a:t> </a:t>
                      </a:r>
                      <a:r>
                        <a:rPr lang="en-US" err="1"/>
                        <a:t>Consumo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Calorías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187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Frecuencia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Actividad</a:t>
                      </a:r>
                      <a:r>
                        <a:rPr lang="en-US"/>
                        <a:t> Física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No physical activity = 0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to 1 days 2 = 1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to 3 days 4 = 2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entury Gothic"/>
                        </a:rPr>
                        <a:t>to 5 days 6 = 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08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02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B88FC-A34C-1329-4B94-DC7BC17C8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398320" cy="676951"/>
          </a:xfrm>
        </p:spPr>
        <p:txBody>
          <a:bodyPr/>
          <a:lstStyle/>
          <a:p>
            <a:r>
              <a:rPr lang="en-US" sz="2400" err="1"/>
              <a:t>Diseño</a:t>
            </a:r>
            <a:r>
              <a:rPr lang="en-US" sz="2400"/>
              <a:t> del </a:t>
            </a:r>
            <a:r>
              <a:rPr lang="en-US" sz="2400" err="1"/>
              <a:t>Experimento</a:t>
            </a:r>
            <a:r>
              <a:rPr lang="en-US" sz="2400"/>
              <a:t>  - </a:t>
            </a:r>
            <a:r>
              <a:rPr lang="en-US" sz="2400" err="1"/>
              <a:t>Descripción</a:t>
            </a:r>
            <a:r>
              <a:rPr lang="en-US" sz="2400"/>
              <a:t> del Conjunto de </a:t>
            </a:r>
            <a:r>
              <a:rPr lang="en-US" sz="2400" err="1"/>
              <a:t>Datos</a:t>
            </a:r>
            <a:endParaRPr lang="en-US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C8385-1DE9-BC08-3FB3-E7E89274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85" y="1329338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Hábitos</a:t>
            </a:r>
          </a:p>
          <a:p>
            <a:pPr>
              <a:buClr>
                <a:srgbClr val="8AD0D6"/>
              </a:buClr>
            </a:pP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04CC5A-D2A6-7082-1395-D178A8EF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117843"/>
              </p:ext>
            </p:extLst>
          </p:nvPr>
        </p:nvGraphicFramePr>
        <p:xfrm>
          <a:off x="1166437" y="1868577"/>
          <a:ext cx="9588729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6243">
                  <a:extLst>
                    <a:ext uri="{9D8B030D-6E8A-4147-A177-3AD203B41FA5}">
                      <a16:colId xmlns:a16="http://schemas.microsoft.com/office/drawing/2014/main" val="350716717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4036411703"/>
                    </a:ext>
                  </a:extLst>
                </a:gridCol>
                <a:gridCol w="3196243">
                  <a:extLst>
                    <a:ext uri="{9D8B030D-6E8A-4147-A177-3AD203B41FA5}">
                      <a16:colId xmlns:a16="http://schemas.microsoft.com/office/drawing/2014/main" val="15315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ATRIBUTO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DESCRIPCION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592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Tiempo de </a:t>
                      </a:r>
                      <a:r>
                        <a:rPr lang="en-US" err="1"/>
                        <a:t>Uso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dispositivos</a:t>
                      </a:r>
                      <a:r>
                        <a:rPr lang="en-US"/>
                        <a:t> de </a:t>
                      </a:r>
                      <a:r>
                        <a:rPr lang="en-US" err="1"/>
                        <a:t>tecnologia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0 to 2 = 0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2 to 3 = 1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/>
                        <a:t>3 to 5 = 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41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MTRANS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Medio de Transporte </a:t>
                      </a:r>
                      <a:r>
                        <a:rPr lang="en-US" err="1"/>
                        <a:t>Usado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Public Transportation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Motorbike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Bike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Walking 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Automobile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752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Smoking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Persona </a:t>
                      </a:r>
                      <a:r>
                        <a:rPr lang="en-US" err="1"/>
                        <a:t>Fuma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Yes</a:t>
                      </a:r>
                    </a:p>
                    <a:p>
                      <a:pPr lvl="0">
                        <a:buNone/>
                      </a:pPr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187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0557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1458</Words>
  <Application>Microsoft Office PowerPoint</Application>
  <PresentationFormat>Panorámica</PresentationFormat>
  <Paragraphs>390</Paragraphs>
  <Slides>45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0" baseType="lpstr">
      <vt:lpstr>Arial</vt:lpstr>
      <vt:lpstr>Calibri</vt:lpstr>
      <vt:lpstr>Century Gothic</vt:lpstr>
      <vt:lpstr>Wingdings 3</vt:lpstr>
      <vt:lpstr>Ion</vt:lpstr>
      <vt:lpstr>Estimation of obesity levels based on eating habits and physical condition</vt:lpstr>
      <vt:lpstr>Introducción – La Obesidad</vt:lpstr>
      <vt:lpstr>Introducción – Hechos sobre la obesidad</vt:lpstr>
      <vt:lpstr>Introducción – Objetivos del Estudio</vt:lpstr>
      <vt:lpstr>Diseño del Experimento – Descripción del Conjunto de Datos</vt:lpstr>
      <vt:lpstr>Diseño del Experimento – Descripción del Conjunto de Datos</vt:lpstr>
      <vt:lpstr>Diseño del Experimento  - Descripción del Conjunto de Datos</vt:lpstr>
      <vt:lpstr>Diseño del Experimento  - Descripción del Conjunto de Datos</vt:lpstr>
      <vt:lpstr>Diseño del Experimento  - Descripción del Conjunto de Datos</vt:lpstr>
      <vt:lpstr>Diseño del Experimento  - Descripción del Conjunto de Datos</vt:lpstr>
      <vt:lpstr>Diseño del Experimento  - Numero de Muestras</vt:lpstr>
      <vt:lpstr>Diseño del Experimento  - Estadistica y visualizacion de Datos</vt:lpstr>
      <vt:lpstr>Diseño del Experimento  - Estadistica y visualizacion de Datos</vt:lpstr>
      <vt:lpstr>Diseño del Experimento  - Estadística y visualización de Datos</vt:lpstr>
      <vt:lpstr>Diseño del Experimento  - Estadística y visualización de Datos</vt:lpstr>
      <vt:lpstr>Diseño del Experimento  - Estadística y visualización de Datos</vt:lpstr>
      <vt:lpstr>Diseño del Experimento  - Metodología</vt:lpstr>
      <vt:lpstr>Diseño del Experimento  - Metodología</vt:lpstr>
      <vt:lpstr>Diseño del Experimento  - Metodología Datos Generados</vt:lpstr>
      <vt:lpstr>Diseño del Experimento  - Metodologia Datos Generados</vt:lpstr>
      <vt:lpstr>Presentación de PowerPoint</vt:lpstr>
      <vt:lpstr>ALGORITMO RANDOM FOREST - Modelamiento</vt:lpstr>
      <vt:lpstr>ALGORITMO RANDOM FOREST</vt:lpstr>
      <vt:lpstr>ALGORITMO RANDOM FOREST</vt:lpstr>
      <vt:lpstr>ALGORITMO RANDOM FOREST</vt:lpstr>
      <vt:lpstr>ALGORITMO RANDOM FOREST</vt:lpstr>
      <vt:lpstr>ALGORITMO RANDOM FOREST</vt:lpstr>
      <vt:lpstr>ALGORITMO RANDOM FOREST</vt:lpstr>
      <vt:lpstr>ALGORITMO RANDOM FOREST</vt:lpstr>
      <vt:lpstr>ALGORITMO RANDOM FOREST</vt:lpstr>
      <vt:lpstr>ALGORITMO ARBOL DE DECISION – Modelamiento </vt:lpstr>
      <vt:lpstr>ALGORITMO ARBOL DE DECISION – Selección y Tuneo</vt:lpstr>
      <vt:lpstr>Árbol de decisión - Gráfica</vt:lpstr>
      <vt:lpstr>ALGORITMO RNA</vt:lpstr>
      <vt:lpstr>ALGORITMO RNA- Modelamiento</vt:lpstr>
      <vt:lpstr>ALGORITMO RNA- Selección y Tuneo</vt:lpstr>
      <vt:lpstr>ALGORITMO RNA - Resultados</vt:lpstr>
      <vt:lpstr>EVALUACION DE RESULTADOS – Métricas de evaluación</vt:lpstr>
      <vt:lpstr>Matriz de confusión (Decision Tree Regression)</vt:lpstr>
      <vt:lpstr>Proceso de Segmentación</vt:lpstr>
      <vt:lpstr>Agrupamiento con K – Means – Procesamiento de Datos</vt:lpstr>
      <vt:lpstr>Modelo K – Means – Seleccion y Tuneo</vt:lpstr>
      <vt:lpstr>Valores de Hábitos alimenticios o condiciones físicas(Moda)</vt:lpstr>
      <vt:lpstr>Conclusiones</vt:lpstr>
      <vt:lpstr>Trabajos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Edwin Huaman Curo</cp:lastModifiedBy>
  <cp:revision>46</cp:revision>
  <dcterms:created xsi:type="dcterms:W3CDTF">2022-07-04T05:00:11Z</dcterms:created>
  <dcterms:modified xsi:type="dcterms:W3CDTF">2022-07-04T23:40:35Z</dcterms:modified>
</cp:coreProperties>
</file>